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50"/>
  </p:notesMasterIdLst>
  <p:handoutMasterIdLst>
    <p:handoutMasterId r:id="rId51"/>
  </p:handoutMasterIdLst>
  <p:sldIdLst>
    <p:sldId id="283" r:id="rId3"/>
    <p:sldId id="296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7" r:id="rId16"/>
    <p:sldId id="326" r:id="rId17"/>
    <p:sldId id="32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8" r:id="rId46"/>
    <p:sldId id="331" r:id="rId47"/>
    <p:sldId id="332" r:id="rId48"/>
    <p:sldId id="329" r:id="rId49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EF2D8DD-B640-4071-B31C-15D44BEDC395}">
          <p14:sldIdLst>
            <p14:sldId id="283"/>
            <p14:sldId id="296"/>
          </p14:sldIdLst>
        </p14:section>
        <p14:section name="CPACS Intro slides" id="{2A178782-C744-4B61-BEDC-6F6B44E16690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</p14:sldIdLst>
        </p14:section>
        <p14:section name="CPACS Beispiel" id="{157E6C42-6F6B-4976-B8B9-80D0251B89DE}">
          <p14:sldIdLst>
            <p14:sldId id="297"/>
            <p14:sldId id="326"/>
          </p14:sldIdLst>
        </p14:section>
        <p14:section name="TiXI" id="{7D7F7E8B-E1E6-4EF4-BB42-8DEC38446767}">
          <p14:sldIdLst>
            <p14:sldId id="327"/>
          </p14:sldIdLst>
        </p14:section>
        <p14:section name="TiGL" id="{29766F14-5A2C-4F0E-B930-4B34C826D8A3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Schema" id="{7F495DD7-0B40-4FD0-8FB9-32EE2ED5FDBA}">
          <p14:sldIdLst>
            <p14:sldId id="324"/>
            <p14:sldId id="325"/>
            <p14:sldId id="328"/>
            <p14:sldId id="331"/>
            <p14:sldId id="332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510" y="-78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28.10.2019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83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163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55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19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51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487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78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2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74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4989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42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5440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523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039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904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3267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51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648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34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52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95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357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785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801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2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0" dirty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64.png"/><Relationship Id="rId12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cpacs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150_v30.xml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LR-SC/tigl/blob/master/tests/unittests/TestData/D150_v30.xml" TargetMode="External"/><Relationship Id="rId5" Type="http://schemas.microsoft.com/office/2007/relationships/hdphoto" Target="../media/hdphoto5.wdp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R-SL/CPACS_Seminar" TargetMode="External"/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aconda.org/DLR-SC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ig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CPACS</a:t>
            </a: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 smtClean="0"/>
              <a:t>Marko Alder, Sebastian Wöhler</a:t>
            </a:r>
          </a:p>
          <a:p>
            <a:r>
              <a:rPr lang="en-US" sz="1800" dirty="0" smtClean="0"/>
              <a:t>Institute </a:t>
            </a:r>
            <a:r>
              <a:rPr lang="en-US" sz="1800" dirty="0"/>
              <a:t>of System Architectures in </a:t>
            </a:r>
            <a:r>
              <a:rPr lang="en-US" sz="1800" dirty="0" smtClean="0"/>
              <a:t>Aeronautics</a:t>
            </a:r>
          </a:p>
          <a:p>
            <a:r>
              <a:rPr lang="en-GB" sz="1800" dirty="0" smtClean="0"/>
              <a:t>DLR, Hamburg</a:t>
            </a:r>
            <a:endParaRPr lang="en-GB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Fleet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geogr_dT_d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00" name="Picture 13" descr="test08150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781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6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35" y="1151944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41"/>
          <p:cNvGrpSpPr/>
          <p:nvPr/>
        </p:nvGrpSpPr>
        <p:grpSpPr>
          <a:xfrm>
            <a:off x="8044501" y="1025921"/>
            <a:ext cx="559139" cy="532513"/>
            <a:chOff x="9181039" y="182783"/>
            <a:chExt cx="1512168" cy="1440160"/>
          </a:xfrm>
        </p:grpSpPr>
        <p:sp>
          <p:nvSpPr>
            <p:cNvPr id="8" name="Ellipse 42"/>
            <p:cNvSpPr/>
            <p:nvPr/>
          </p:nvSpPr>
          <p:spPr>
            <a:xfrm>
              <a:off x="9181039" y="182783"/>
              <a:ext cx="1512168" cy="144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43"/>
            <p:cNvCxnSpPr/>
            <p:nvPr/>
          </p:nvCxnSpPr>
          <p:spPr>
            <a:xfrm>
              <a:off x="9402491" y="380566"/>
              <a:ext cx="1069264" cy="1018345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XML Schema Definition (XSD)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XSD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disciplinary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runways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(high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ribs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beams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stringers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cabin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aisles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~1000 type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6269021" y="2311280"/>
            <a:ext cx="5455215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CPACS </a:t>
            </a:r>
            <a:r>
              <a:rPr lang="de-DE" sz="1200" b="1" dirty="0" err="1" smtClean="0"/>
              <a:t>is</a:t>
            </a:r>
            <a:r>
              <a:rPr lang="de-DE" sz="1200" b="1" dirty="0" smtClean="0"/>
              <a:t> not</a:t>
            </a:r>
            <a:r>
              <a:rPr lang="de-DE" sz="1200" dirty="0" smtClean="0"/>
              <a:t> a </a:t>
            </a:r>
            <a:r>
              <a:rPr lang="de-DE" sz="1200" dirty="0" err="1" smtClean="0"/>
              <a:t>tool</a:t>
            </a:r>
            <a:endParaRPr lang="de-DE" sz="1200" dirty="0" smtClean="0"/>
          </a:p>
          <a:p>
            <a:r>
              <a:rPr lang="de-DE" sz="1200" dirty="0" smtClean="0"/>
              <a:t>CPACS </a:t>
            </a:r>
            <a:r>
              <a:rPr lang="de-DE" sz="1200" dirty="0" err="1" smtClean="0"/>
              <a:t>contains</a:t>
            </a:r>
            <a:r>
              <a:rPr lang="de-DE" sz="1200" dirty="0" smtClean="0"/>
              <a:t> </a:t>
            </a:r>
            <a:r>
              <a:rPr lang="de-DE" sz="1200" dirty="0" err="1" smtClean="0"/>
              <a:t>no</a:t>
            </a:r>
            <a:r>
              <a:rPr lang="de-DE" sz="1200" dirty="0" smtClean="0"/>
              <a:t> </a:t>
            </a:r>
            <a:r>
              <a:rPr lang="de-DE" sz="1200" dirty="0" err="1" smtClean="0"/>
              <a:t>instances</a:t>
            </a:r>
            <a:r>
              <a:rPr lang="de-DE" sz="1200" dirty="0" smtClean="0"/>
              <a:t> (but CPACS </a:t>
            </a:r>
            <a:r>
              <a:rPr lang="de-DE" sz="1200" dirty="0" err="1" smtClean="0"/>
              <a:t>files</a:t>
            </a:r>
            <a:r>
              <a:rPr lang="de-DE" sz="1200" dirty="0" smtClean="0"/>
              <a:t> do)</a:t>
            </a:r>
          </a:p>
          <a:p>
            <a:r>
              <a:rPr lang="de-DE" sz="1200" dirty="0" smtClean="0"/>
              <a:t>CPACS </a:t>
            </a:r>
            <a:r>
              <a:rPr lang="de-DE" sz="1200" dirty="0" err="1" smtClean="0"/>
              <a:t>does</a:t>
            </a:r>
            <a:r>
              <a:rPr lang="de-DE" sz="1200" dirty="0" smtClean="0"/>
              <a:t> not </a:t>
            </a:r>
            <a:r>
              <a:rPr lang="de-DE" sz="1200" dirty="0" err="1" smtClean="0"/>
              <a:t>contain</a:t>
            </a:r>
            <a:r>
              <a:rPr lang="de-DE" sz="1200" dirty="0" smtClean="0"/>
              <a:t> </a:t>
            </a:r>
            <a:r>
              <a:rPr lang="de-DE" sz="1200" dirty="0" err="1" smtClean="0"/>
              <a:t>any</a:t>
            </a:r>
            <a:r>
              <a:rPr lang="de-DE" sz="1200" dirty="0" smtClean="0"/>
              <a:t> </a:t>
            </a:r>
            <a:r>
              <a:rPr lang="de-DE" sz="1200" dirty="0" err="1" smtClean="0"/>
              <a:t>functionality</a:t>
            </a:r>
            <a:endParaRPr lang="de-DE" sz="1200" dirty="0"/>
          </a:p>
          <a:p>
            <a:pPr lvl="1"/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can</a:t>
            </a:r>
            <a:r>
              <a:rPr lang="de-DE" sz="1200" dirty="0" smtClean="0"/>
              <a:t> not </a:t>
            </a:r>
            <a:r>
              <a:rPr lang="de-DE" sz="1200" dirty="0" err="1" smtClean="0"/>
              <a:t>compute</a:t>
            </a:r>
            <a:r>
              <a:rPr lang="de-DE" sz="1200" dirty="0" smtClean="0"/>
              <a:t>, </a:t>
            </a:r>
            <a:r>
              <a:rPr lang="de-DE" sz="1200" dirty="0" err="1" smtClean="0"/>
              <a:t>show</a:t>
            </a:r>
            <a:r>
              <a:rPr lang="de-DE" sz="1200" dirty="0" smtClean="0"/>
              <a:t> </a:t>
            </a:r>
            <a:r>
              <a:rPr lang="de-DE" sz="1200" dirty="0" err="1" smtClean="0"/>
              <a:t>or</a:t>
            </a:r>
            <a:r>
              <a:rPr lang="de-DE" sz="1200" dirty="0" smtClean="0"/>
              <a:t> do </a:t>
            </a:r>
            <a:r>
              <a:rPr lang="de-DE" sz="1200" dirty="0" err="1" smtClean="0"/>
              <a:t>anything</a:t>
            </a:r>
            <a:endParaRPr lang="de-DE" sz="1200" dirty="0" smtClean="0"/>
          </a:p>
          <a:p>
            <a:endParaRPr lang="de-DE" sz="1200" dirty="0" smtClean="0"/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CPACS is the enabler for collaborative aircraft design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366812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5" name="Scale txt"/>
          <p:cNvSpPr txBox="1">
            <a:spLocks/>
          </p:cNvSpPr>
          <p:nvPr/>
        </p:nvSpPr>
        <p:spPr>
          <a:xfrm>
            <a:off x="6269023" y="1709057"/>
            <a:ext cx="3251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CPACS is not: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</p:spTree>
    <p:extLst>
      <p:ext uri="{BB962C8B-B14F-4D97-AF65-F5344CB8AC3E}">
        <p14:creationId xmlns:p14="http://schemas.microsoft.com/office/powerpoint/2010/main" val="116993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CPACS is the enabler for collaborative aircraft design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  <p:pic>
        <p:nvPicPr>
          <p:cNvPr id="1026" name="Picture 2" descr="C:\Users\alde_ma\Pictures\TiGL-Schulung\IMG_0712_low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781574"/>
            <a:ext cx="4590239" cy="305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de_ma\Pictures\TiGL-Schulung\IMG_0717_lowr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87" y="2565698"/>
            <a:ext cx="4666046" cy="3109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CPACS\Homepage\content\images\project_pictures\ifar_x_groupPicture20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68" y="3031759"/>
            <a:ext cx="6212062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9" t="12603" r="29939"/>
          <a:stretch/>
        </p:blipFill>
        <p:spPr bwMode="auto">
          <a:xfrm rot="21388938">
            <a:off x="264939" y="117426"/>
            <a:ext cx="5850824" cy="6568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</a:t>
            </a:r>
            <a:r>
              <a:rPr lang="de-DE" dirty="0" err="1" smtClean="0"/>
              <a:t>eco</a:t>
            </a:r>
            <a:r>
              <a:rPr lang="de-DE" dirty="0" smtClean="0"/>
              <a:t>-system</a:t>
            </a:r>
            <a:br>
              <a:rPr lang="de-DE" dirty="0" smtClean="0"/>
            </a:br>
            <a:r>
              <a:rPr lang="de-DE" b="0" dirty="0" err="1" smtClean="0"/>
              <a:t>documentation</a:t>
            </a:r>
            <a:r>
              <a:rPr lang="de-DE" b="0" dirty="0" smtClean="0"/>
              <a:t>, </a:t>
            </a:r>
            <a:r>
              <a:rPr lang="de-DE" b="0" dirty="0" err="1" smtClean="0"/>
              <a:t>support</a:t>
            </a:r>
            <a:r>
              <a:rPr lang="de-DE" b="0" dirty="0" smtClean="0"/>
              <a:t>, </a:t>
            </a:r>
            <a:r>
              <a:rPr lang="de-DE" b="0" dirty="0" err="1" smtClean="0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</a:t>
            </a:r>
            <a:r>
              <a:rPr lang="en-US" sz="1400" dirty="0" smtClean="0">
                <a:ea typeface="ヒラギノ角ゴ Pro W3"/>
                <a:cs typeface="Arial"/>
              </a:rPr>
              <a:t>forum</a:t>
            </a:r>
            <a:endParaRPr lang="en-US" sz="1400" dirty="0">
              <a:ea typeface="ヒラギノ角ゴ Pro W3"/>
              <a:cs typeface="Arial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</a:t>
            </a:r>
            <a:r>
              <a:rPr lang="en-US" sz="1400" dirty="0" smtClean="0">
                <a:ea typeface="ヒラギノ角ゴ Pro W3"/>
                <a:cs typeface="Arial"/>
              </a:rPr>
              <a:t>mailing list, online help, link to other parts of eco-system</a:t>
            </a:r>
            <a:endParaRPr lang="en-US" sz="1400" dirty="0">
              <a:ea typeface="ヒラギノ角ゴ Pro W3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pic>
        <p:nvPicPr>
          <p:cNvPr id="1026" name="Picture 2" descr="D:\CPACS\Workshop_TUBS\D1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1"/>
          <a:stretch/>
        </p:blipFill>
        <p:spPr bwMode="auto">
          <a:xfrm>
            <a:off x="5305499" y="1557585"/>
            <a:ext cx="6612541" cy="42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032" b="69441" l="3359" r="88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4" t="64481" r="90475" b="30008"/>
          <a:stretch/>
        </p:blipFill>
        <p:spPr bwMode="auto">
          <a:xfrm>
            <a:off x="985018" y="1666085"/>
            <a:ext cx="320431" cy="3516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417067" y="1682088"/>
            <a:ext cx="33843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  <a:hlinkClick r:id="rId6"/>
              </a:rPr>
              <a:t>https://github.com/DLR-SC/tigl/blob/master/tests/unittests/TestData/D150_v30.xml</a:t>
            </a:r>
            <a:endParaRPr lang="de-DE" dirty="0" smtClean="0">
              <a:latin typeface="+mj-lt"/>
              <a:cs typeface="Arial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12069" r="41302" b="54483"/>
          <a:stretch/>
        </p:blipFill>
        <p:spPr bwMode="auto">
          <a:xfrm>
            <a:off x="1131590" y="2637706"/>
            <a:ext cx="6448425" cy="3695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56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7" name="Rechteck 6"/>
          <p:cNvSpPr/>
          <p:nvPr/>
        </p:nvSpPr>
        <p:spPr>
          <a:xfrm>
            <a:off x="1489075" y="1557586"/>
            <a:ext cx="101531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80"/>
                </a:solidFill>
                <a:latin typeface="Consolas"/>
              </a:rPr>
              <a:t>&lt;?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xml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version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encoding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"utf-8</a:t>
            </a:r>
            <a:r>
              <a:rPr lang="de-DE" i="1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smtClean="0">
                <a:solidFill>
                  <a:srgbClr val="008080"/>
                </a:solidFill>
                <a:latin typeface="Consolas"/>
              </a:rPr>
              <a:t>?&gt;</a:t>
            </a:r>
            <a:endParaRPr lang="de-DE" i="1" dirty="0">
              <a:solidFill>
                <a:srgbClr val="008080"/>
              </a:solidFill>
              <a:latin typeface="Consolas"/>
            </a:endParaRP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cpacs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xmlns:xsi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"http://www.w3.org/2001/XMLSchema-instance" </a:t>
            </a:r>
            <a:r>
              <a:rPr lang="de-DE" i="1" dirty="0" smtClean="0">
                <a:solidFill>
                  <a:srgbClr val="2A00FF"/>
                </a:solidFill>
                <a:latin typeface="Consolas"/>
              </a:rPr>
              <a:t>     	</a:t>
            </a:r>
            <a:r>
              <a:rPr lang="de-DE" i="1" dirty="0" err="1" smtClean="0">
                <a:solidFill>
                  <a:srgbClr val="7F007F"/>
                </a:solidFill>
                <a:latin typeface="Consolas"/>
              </a:rPr>
              <a:t>xsi:noNamespaceSchemaLocation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"cpacs_schema.xsd"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header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D150 for CPACS 1.3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/>
              </a:rPr>
              <a:t>name</a:t>
            </a:r>
            <a:r>
              <a:rPr lang="en-US" dirty="0" smtClean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/>
              </a:rPr>
              <a:t>	…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header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vehicles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 smtClean="0">
                <a:solidFill>
                  <a:srgbClr val="008080"/>
                </a:solidFill>
                <a:latin typeface="Consolas"/>
              </a:rPr>
              <a:t>	…</a:t>
            </a:r>
          </a:p>
          <a:p>
            <a:r>
              <a:rPr lang="de-DE" dirty="0" smtClean="0">
                <a:solidFill>
                  <a:srgbClr val="008080"/>
                </a:solidFill>
                <a:latin typeface="Consolas"/>
              </a:rPr>
              <a:t>  &lt;/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vehicles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dirty="0" err="1" smtClean="0">
                <a:solidFill>
                  <a:srgbClr val="008080"/>
                </a:solidFill>
                <a:latin typeface="Consolas"/>
              </a:rPr>
              <a:t>cpacs</a:t>
            </a:r>
            <a:r>
              <a:rPr lang="en-US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>
              <a:solidFill>
                <a:srgbClr val="008080"/>
              </a:solidFill>
              <a:latin typeface="Consola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313611" y="1149966"/>
            <a:ext cx="54630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Informationen für Parser (XML-Version, Dekodierung)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6457628" y="1426965"/>
            <a:ext cx="720079" cy="2746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165436" y="3068311"/>
            <a:ext cx="41421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Root-Element mit Namespace-Attributen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Gerade Verbindung mit Pfeil 19"/>
          <p:cNvCxnSpPr/>
          <p:nvPr/>
        </p:nvCxnSpPr>
        <p:spPr>
          <a:xfrm flipH="1" flipV="1">
            <a:off x="6457628" y="2493690"/>
            <a:ext cx="576063" cy="4962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6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TiXI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Download der Beispiele:</a:t>
            </a:r>
          </a:p>
          <a:p>
            <a:endParaRPr lang="de-DE" dirty="0" smtClean="0"/>
          </a:p>
          <a:p>
            <a:pPr marL="446400" lvl="1" indent="0">
              <a:buNone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docs.conda.io/en/latest/miniconda.html</a:t>
            </a:r>
            <a:endParaRPr lang="de-DE" dirty="0" smtClean="0"/>
          </a:p>
          <a:p>
            <a:pPr marL="446400" lvl="1" indent="0">
              <a:buNone/>
            </a:pPr>
            <a:endParaRPr lang="de-DE" dirty="0"/>
          </a:p>
          <a:p>
            <a:pPr marL="446400" lvl="1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github.com/DLR-SL/CPACS_Seminar</a:t>
            </a:r>
            <a:endParaRPr lang="de-DE" dirty="0" smtClean="0"/>
          </a:p>
          <a:p>
            <a:pPr marL="896400" lvl="2" indent="0">
              <a:buNone/>
            </a:pPr>
            <a:endParaRPr lang="de-DE" dirty="0"/>
          </a:p>
          <a:p>
            <a:r>
              <a:rPr lang="de-DE" dirty="0" err="1" smtClean="0"/>
              <a:t>Conda</a:t>
            </a:r>
            <a:r>
              <a:rPr lang="de-DE" dirty="0" smtClean="0"/>
              <a:t> und </a:t>
            </a:r>
            <a:r>
              <a:rPr lang="de-DE" dirty="0" err="1" smtClean="0"/>
              <a:t>Jupyter</a:t>
            </a:r>
            <a:r>
              <a:rPr lang="de-DE" dirty="0" smtClean="0"/>
              <a:t> Notebook</a:t>
            </a:r>
          </a:p>
          <a:p>
            <a:endParaRPr lang="de-DE" dirty="0"/>
          </a:p>
          <a:p>
            <a:pPr marL="446400" lvl="1" indent="0">
              <a:buNone/>
            </a:pP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conda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create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-n python3_cpacs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python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=3.5 tigl3 tixi3 </a:t>
            </a:r>
            <a:r>
              <a:rPr lang="de-DE" dirty="0" smtClean="0">
                <a:solidFill>
                  <a:srgbClr val="3F7F7F"/>
                </a:solidFill>
                <a:latin typeface="Consolas"/>
                <a:cs typeface="+mn-cs"/>
              </a:rPr>
              <a:t>-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c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dlr-sc</a:t>
            </a:r>
            <a:endParaRPr lang="de-DE" dirty="0">
              <a:solidFill>
                <a:srgbClr val="3F7F7F"/>
              </a:solidFill>
              <a:latin typeface="Consolas"/>
              <a:cs typeface="+mn-cs"/>
            </a:endParaRPr>
          </a:p>
          <a:p>
            <a:pPr marL="446400" lvl="1" indent="0">
              <a:buNone/>
            </a:pP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conda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activate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python3_cpacs</a:t>
            </a:r>
          </a:p>
          <a:p>
            <a:pPr marL="446400" lvl="1" indent="0">
              <a:buNone/>
            </a:pP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conda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install</a:t>
            </a:r>
            <a:r>
              <a:rPr lang="de-DE" dirty="0">
                <a:solidFill>
                  <a:srgbClr val="3F7F7F"/>
                </a:solidFill>
                <a:latin typeface="Consolas"/>
                <a:cs typeface="+mn-cs"/>
              </a:rPr>
              <a:t> </a:t>
            </a:r>
            <a:r>
              <a:rPr lang="de-DE" dirty="0" err="1">
                <a:solidFill>
                  <a:srgbClr val="3F7F7F"/>
                </a:solidFill>
                <a:latin typeface="Consolas"/>
                <a:cs typeface="+mn-cs"/>
              </a:rPr>
              <a:t>jupyter</a:t>
            </a:r>
            <a:endParaRPr lang="de-DE" dirty="0">
              <a:solidFill>
                <a:srgbClr val="3F7F7F"/>
              </a:solidFill>
              <a:latin typeface="Consolas"/>
              <a:cs typeface="+mn-c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736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Python API: Basics</a:t>
            </a: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1. TiGL Workshop, </a:t>
            </a:r>
            <a:r>
              <a:rPr lang="en-GB" dirty="0"/>
              <a:t>September 11 / </a:t>
            </a:r>
            <a:r>
              <a:rPr lang="en-GB" dirty="0" smtClean="0"/>
              <a:t>12, Cologne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smtClean="0"/>
              <a:t>Martin Siggel</a:t>
            </a:r>
          </a:p>
          <a:p>
            <a:r>
              <a:rPr lang="en-GB" sz="2000" dirty="0" smtClean="0"/>
              <a:t>German Aerospace </a:t>
            </a:r>
            <a:r>
              <a:rPr lang="en-GB" sz="2000" dirty="0" err="1" smtClean="0"/>
              <a:t>Center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6168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Motivation: Why a new low-level Python API?</a:t>
            </a:r>
          </a:p>
          <a:p>
            <a:endParaRPr lang="en-US" sz="1600" dirty="0" smtClean="0"/>
          </a:p>
          <a:p>
            <a:r>
              <a:rPr lang="en-US" sz="1600" dirty="0" smtClean="0"/>
              <a:t>Installation</a:t>
            </a:r>
          </a:p>
          <a:p>
            <a:endParaRPr lang="en-US" sz="1600" dirty="0" smtClean="0"/>
          </a:p>
          <a:p>
            <a:r>
              <a:rPr lang="en-US" sz="1600" dirty="0" smtClean="0"/>
              <a:t>Design and architecture</a:t>
            </a:r>
          </a:p>
          <a:p>
            <a:endParaRPr lang="en-US" sz="1600" dirty="0" smtClean="0"/>
          </a:p>
          <a:p>
            <a:r>
              <a:rPr lang="en-US" sz="1600" dirty="0" smtClean="0"/>
              <a:t>CPACS tree traversal with the tigl3.configuration module</a:t>
            </a:r>
          </a:p>
          <a:p>
            <a:endParaRPr lang="en-US" sz="1600" dirty="0" smtClean="0"/>
          </a:p>
          <a:p>
            <a:r>
              <a:rPr lang="en-US" sz="1600" dirty="0" smtClean="0"/>
              <a:t>Geometric components and named shapes</a:t>
            </a:r>
          </a:p>
          <a:p>
            <a:endParaRPr lang="en-US" sz="1600" dirty="0" smtClean="0"/>
          </a:p>
          <a:p>
            <a:r>
              <a:rPr lang="en-US" sz="1600" dirty="0" smtClean="0"/>
              <a:t>File exports with tigl3.exports</a:t>
            </a:r>
          </a:p>
          <a:p>
            <a:endParaRPr lang="en-US" sz="1600" dirty="0" smtClean="0"/>
          </a:p>
          <a:p>
            <a:r>
              <a:rPr lang="en-US" sz="1600" dirty="0" smtClean="0"/>
              <a:t>Practical session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91" y="1125538"/>
            <a:ext cx="2500636" cy="84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G:\HPC\Software\TiGL\Logos\logo\Logo_TIG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609" y="1984360"/>
            <a:ext cx="1379594" cy="45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br>
              <a:rPr lang="en-GB" dirty="0" smtClean="0"/>
            </a:br>
            <a:r>
              <a:rPr lang="en-GB" b="0" dirty="0" smtClean="0"/>
              <a:t>The old “high-level” API </a:t>
            </a:r>
            <a:endParaRPr lang="en-GB" b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5683595" cy="4338000"/>
          </a:xfrm>
        </p:spPr>
        <p:txBody>
          <a:bodyPr/>
          <a:lstStyle/>
          <a:p>
            <a:r>
              <a:rPr lang="en-US" sz="1600" dirty="0" smtClean="0"/>
              <a:t>Wraps the TiGL C API to Python</a:t>
            </a:r>
          </a:p>
          <a:p>
            <a:endParaRPr lang="en-US" sz="1600" dirty="0" smtClean="0"/>
          </a:p>
          <a:p>
            <a:r>
              <a:rPr lang="en-US" sz="1600" dirty="0" smtClean="0"/>
              <a:t>Used for many years by most of our users</a:t>
            </a:r>
          </a:p>
          <a:p>
            <a:endParaRPr lang="en-US" sz="1600" dirty="0" smtClean="0"/>
          </a:p>
          <a:p>
            <a:r>
              <a:rPr lang="en-US" sz="1600" dirty="0" smtClean="0"/>
              <a:t>Pros:</a:t>
            </a:r>
          </a:p>
          <a:p>
            <a:pPr lvl="1"/>
            <a:r>
              <a:rPr lang="en-US" sz="1600" dirty="0" smtClean="0"/>
              <a:t>Very easy to use</a:t>
            </a:r>
          </a:p>
          <a:p>
            <a:pPr lvl="1"/>
            <a:r>
              <a:rPr lang="en-US" sz="1600" dirty="0" smtClean="0"/>
              <a:t>Hides internal complexity of TiGL</a:t>
            </a:r>
          </a:p>
          <a:p>
            <a:pPr lvl="1"/>
            <a:endParaRPr lang="en-US" sz="1600" dirty="0" smtClean="0"/>
          </a:p>
          <a:p>
            <a:r>
              <a:rPr lang="en-US" sz="1600" dirty="0" smtClean="0"/>
              <a:t>Cons:</a:t>
            </a:r>
          </a:p>
          <a:p>
            <a:pPr lvl="1"/>
            <a:r>
              <a:rPr lang="en-US" sz="1600" dirty="0"/>
              <a:t>Can do only what developers </a:t>
            </a:r>
            <a:r>
              <a:rPr lang="en-US" sz="1600" dirty="0" smtClean="0"/>
              <a:t>intended</a:t>
            </a:r>
          </a:p>
          <a:p>
            <a:pPr lvl="1"/>
            <a:r>
              <a:rPr lang="en-US" sz="1600" dirty="0" smtClean="0"/>
              <a:t>Very limited functionality</a:t>
            </a:r>
          </a:p>
          <a:p>
            <a:pPr lvl="1"/>
            <a:r>
              <a:rPr lang="en-US" sz="1600" dirty="0" smtClean="0"/>
              <a:t>No direct interaction with geometries</a:t>
            </a:r>
          </a:p>
          <a:p>
            <a:pPr lvl="1"/>
            <a:r>
              <a:rPr lang="en-US" sz="1600" dirty="0" smtClean="0"/>
              <a:t>Can be slow</a:t>
            </a:r>
          </a:p>
          <a:p>
            <a:pPr lvl="1"/>
            <a:endParaRPr lang="en-US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We need a way, to access </a:t>
            </a:r>
            <a:r>
              <a:rPr lang="en-US" sz="1600" dirty="0" err="1" smtClean="0"/>
              <a:t>TiGL’s</a:t>
            </a:r>
            <a:r>
              <a:rPr lang="en-US" sz="1600" dirty="0" smtClean="0"/>
              <a:t> internals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19</a:t>
            </a:fld>
            <a:endParaRPr lang="en-GB" noProof="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0"/>
          <a:stretch/>
        </p:blipFill>
        <p:spPr bwMode="auto">
          <a:xfrm>
            <a:off x="6099175" y="1629594"/>
            <a:ext cx="5811174" cy="22536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9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lnSpc>
                <a:spcPct val="200000"/>
              </a:lnSpc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CPACS</a:t>
            </a:r>
          </a:p>
          <a:p>
            <a:pPr lvl="1">
              <a:lnSpc>
                <a:spcPct val="200000"/>
              </a:lnSpc>
            </a:pPr>
            <a:r>
              <a:rPr lang="de-DE" dirty="0" smtClean="0"/>
              <a:t>APIs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: </a:t>
            </a:r>
            <a:r>
              <a:rPr lang="de-DE" dirty="0" err="1" smtClean="0"/>
              <a:t>TiXI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(Hands-on)</a:t>
            </a:r>
          </a:p>
          <a:p>
            <a:pPr lvl="1">
              <a:lnSpc>
                <a:spcPct val="200000"/>
              </a:lnSpc>
            </a:pP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xsd</a:t>
            </a:r>
            <a:r>
              <a:rPr lang="de-DE" dirty="0" smtClean="0"/>
              <a:t> </a:t>
            </a:r>
            <a:r>
              <a:rPr lang="de-DE" dirty="0" err="1" smtClean="0"/>
              <a:t>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10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b="0" dirty="0" smtClean="0"/>
              <a:t>An </a:t>
            </a:r>
            <a:r>
              <a:rPr lang="de-DE" b="0" dirty="0" err="1" smtClean="0"/>
              <a:t>example</a:t>
            </a:r>
            <a:endParaRPr lang="en-US" b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80963" y="1653146"/>
            <a:ext cx="5618212" cy="4338000"/>
          </a:xfrm>
        </p:spPr>
        <p:txBody>
          <a:bodyPr/>
          <a:lstStyle/>
          <a:p>
            <a:r>
              <a:rPr lang="en-US" sz="1600" dirty="0" smtClean="0"/>
              <a:t>Problem</a:t>
            </a:r>
            <a:r>
              <a:rPr lang="en-US" dirty="0" smtClean="0"/>
              <a:t>:</a:t>
            </a:r>
          </a:p>
          <a:p>
            <a:pPr lvl="1"/>
            <a:r>
              <a:rPr lang="en-US" sz="1600" dirty="0" smtClean="0"/>
              <a:t>Colleagues wanted to create wing cell geometries </a:t>
            </a:r>
            <a:r>
              <a:rPr lang="en-US" sz="1600" dirty="0"/>
              <a:t>with different materials </a:t>
            </a:r>
            <a:r>
              <a:rPr lang="en-US" sz="1600" dirty="0" smtClean="0"/>
              <a:t>for FEM simulations of wind wheels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Wing cells not modelled in TiGL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600" dirty="0" smtClean="0"/>
              <a:t>Solution:</a:t>
            </a:r>
          </a:p>
          <a:p>
            <a:pPr marL="630000" lvl="2">
              <a:spcBef>
                <a:spcPts val="300"/>
              </a:spcBef>
            </a:pPr>
            <a:r>
              <a:rPr lang="en-US" sz="1600" dirty="0" smtClean="0"/>
              <a:t>They used </a:t>
            </a:r>
            <a:r>
              <a:rPr lang="en-US" sz="1600" dirty="0"/>
              <a:t>TiGL low-level python API with </a:t>
            </a:r>
            <a:r>
              <a:rPr lang="en-US" sz="1600" dirty="0" err="1" smtClean="0"/>
              <a:t>pythonOCC</a:t>
            </a:r>
            <a:endParaRPr lang="en-US" sz="1600" dirty="0" smtClean="0"/>
          </a:p>
          <a:p>
            <a:pPr marL="630000" lvl="2">
              <a:spcBef>
                <a:spcPts val="300"/>
              </a:spcBef>
            </a:pPr>
            <a:r>
              <a:rPr lang="en-US" sz="1600" dirty="0" smtClean="0"/>
              <a:t>They created their own cell geometry code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7" b="100000" l="2653" r="953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29" y="2781722"/>
            <a:ext cx="4019178" cy="209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Bildergebnis für windr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27" y="1341561"/>
            <a:ext cx="5211118" cy="347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2"/>
          <a:stretch/>
        </p:blipFill>
        <p:spPr bwMode="auto">
          <a:xfrm>
            <a:off x="6191069" y="1341561"/>
            <a:ext cx="5811174" cy="48160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Low-Level Python API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331667" cy="4338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Why</a:t>
            </a:r>
            <a:r>
              <a:rPr lang="en-US" dirty="0" smtClean="0"/>
              <a:t>?	</a:t>
            </a:r>
          </a:p>
          <a:p>
            <a:pPr lvl="1"/>
            <a:r>
              <a:rPr lang="en-US" sz="1600" dirty="0" smtClean="0"/>
              <a:t>We want to give you a flexible tool to be creative</a:t>
            </a:r>
          </a:p>
          <a:p>
            <a:pPr lvl="1"/>
            <a:r>
              <a:rPr lang="en-US" sz="1600" dirty="0" smtClean="0"/>
              <a:t>You are the experts: You should build your own models!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What do you get?</a:t>
            </a:r>
          </a:p>
          <a:p>
            <a:pPr lvl="1"/>
            <a:r>
              <a:rPr lang="en-US" sz="1600" dirty="0" smtClean="0"/>
              <a:t>Fast object-oriented access to all </a:t>
            </a:r>
            <a:r>
              <a:rPr lang="en-US" sz="1600" dirty="0" err="1" smtClean="0"/>
              <a:t>TiGL’s</a:t>
            </a:r>
            <a:r>
              <a:rPr lang="en-US" sz="1600" dirty="0" smtClean="0"/>
              <a:t> internals without compilation</a:t>
            </a:r>
          </a:p>
          <a:p>
            <a:pPr lvl="1"/>
            <a:r>
              <a:rPr lang="en-US" sz="1600" dirty="0" smtClean="0"/>
              <a:t>Full interoperability with OpenCASCADE (</a:t>
            </a:r>
            <a:r>
              <a:rPr lang="en-US" sz="1600" dirty="0" err="1" smtClean="0"/>
              <a:t>pythonOCC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Flexibility</a:t>
            </a:r>
          </a:p>
          <a:p>
            <a:pPr lvl="1"/>
            <a:r>
              <a:rPr lang="en-US" sz="1600" dirty="0" smtClean="0"/>
              <a:t>New geometry operations like Gordon surfaces</a:t>
            </a:r>
          </a:p>
          <a:p>
            <a:pPr lvl="1"/>
            <a:r>
              <a:rPr lang="en-US" sz="1600" dirty="0" smtClean="0"/>
              <a:t>Customizable file exports and imports</a:t>
            </a:r>
          </a:p>
          <a:p>
            <a:pPr lvl="1"/>
            <a:r>
              <a:rPr lang="en-US" sz="1600" dirty="0" smtClean="0"/>
              <a:t>Visualization with only a few code lines</a:t>
            </a:r>
          </a:p>
          <a:p>
            <a:pPr lvl="1"/>
            <a:r>
              <a:rPr lang="en-US" sz="1600" dirty="0" smtClean="0"/>
              <a:t>Create meshes using </a:t>
            </a:r>
            <a:r>
              <a:rPr lang="en-US" sz="1600" dirty="0" err="1" smtClean="0"/>
              <a:t>GMesh</a:t>
            </a:r>
            <a:r>
              <a:rPr lang="en-US" sz="1600" dirty="0" smtClean="0"/>
              <a:t> or </a:t>
            </a:r>
            <a:r>
              <a:rPr lang="en-US" sz="1600" dirty="0" err="1" smtClean="0"/>
              <a:t>SMesh</a:t>
            </a:r>
            <a:endParaRPr lang="en-US" sz="1600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What do we get?</a:t>
            </a:r>
          </a:p>
          <a:p>
            <a:pPr lvl="1"/>
            <a:r>
              <a:rPr lang="en-US" sz="1600" dirty="0" smtClean="0"/>
              <a:t>We can focus on internals and algorithms</a:t>
            </a:r>
          </a:p>
          <a:p>
            <a:pPr lvl="1"/>
            <a:r>
              <a:rPr lang="en-US" sz="1600" dirty="0" smtClean="0"/>
              <a:t>Maybe more feedback or even contributions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3074" name="Picture 2" descr="C:\Users\sigg_ma\Pictures\python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59" y="1629594"/>
            <a:ext cx="5344374" cy="3096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764709" y="4870534"/>
            <a:ext cx="30324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Created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low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-level API. ~50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lines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of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0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br>
              <a:rPr lang="de-DE" dirty="0" smtClean="0"/>
            </a:br>
            <a:r>
              <a:rPr lang="de-DE" b="0" dirty="0" err="1" smtClean="0"/>
              <a:t>Conda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err="1" smtClean="0"/>
              <a:t>Conda</a:t>
            </a:r>
            <a:r>
              <a:rPr lang="en-US" sz="1600" dirty="0" smtClean="0"/>
              <a:t>: „</a:t>
            </a:r>
            <a:r>
              <a:rPr lang="en-US" sz="1600" i="1" dirty="0" smtClean="0"/>
              <a:t>Package, dependency and environment management for any language—Python, R, Ruby, </a:t>
            </a:r>
            <a:r>
              <a:rPr lang="en-US" sz="1600" i="1" dirty="0" err="1" smtClean="0"/>
              <a:t>Lua</a:t>
            </a:r>
            <a:r>
              <a:rPr lang="en-US" sz="1600" i="1" dirty="0" smtClean="0"/>
              <a:t>, Scala, Java, JavaScript, C/ C++, FORTRAN”</a:t>
            </a:r>
          </a:p>
          <a:p>
            <a:endParaRPr lang="en-US" sz="1600" i="1" dirty="0" smtClean="0"/>
          </a:p>
          <a:p>
            <a:r>
              <a:rPr lang="en-US" sz="1600" dirty="0" smtClean="0"/>
              <a:t>De-facto standard in scientific community</a:t>
            </a:r>
          </a:p>
          <a:p>
            <a:endParaRPr lang="en-US" sz="1600" i="1" dirty="0" smtClean="0"/>
          </a:p>
          <a:p>
            <a:r>
              <a:rPr lang="en-US" sz="1600" dirty="0" smtClean="0"/>
              <a:t>Differences to PIP:</a:t>
            </a:r>
          </a:p>
          <a:p>
            <a:pPr lvl="1"/>
            <a:r>
              <a:rPr lang="en-US" sz="1600" dirty="0" smtClean="0"/>
              <a:t>Packaging also non-Python packages like libraries, executables …</a:t>
            </a:r>
          </a:p>
          <a:p>
            <a:pPr lvl="1"/>
            <a:r>
              <a:rPr lang="en-US" sz="1600" dirty="0" smtClean="0"/>
              <a:t>Support for compiled binary packages</a:t>
            </a:r>
          </a:p>
          <a:p>
            <a:pPr lvl="1"/>
            <a:r>
              <a:rPr lang="en-US" sz="1600" dirty="0" smtClean="0"/>
              <a:t>Custom package repositories</a:t>
            </a:r>
          </a:p>
          <a:p>
            <a:pPr lvl="1"/>
            <a:endParaRPr lang="en-US" sz="1600" dirty="0" smtClean="0"/>
          </a:p>
          <a:p>
            <a:r>
              <a:rPr lang="en-US" sz="1600" dirty="0" smtClean="0"/>
              <a:t>Common to PIP:</a:t>
            </a:r>
          </a:p>
          <a:p>
            <a:pPr lvl="1"/>
            <a:r>
              <a:rPr lang="en-US" sz="1600" dirty="0" smtClean="0"/>
              <a:t>Virtual environments</a:t>
            </a:r>
          </a:p>
          <a:p>
            <a:pPr lvl="1"/>
            <a:r>
              <a:rPr lang="en-US" sz="1600" dirty="0" smtClean="0"/>
              <a:t>Large package repositories</a:t>
            </a:r>
          </a:p>
          <a:p>
            <a:pPr lvl="1"/>
            <a:r>
              <a:rPr lang="en-US" sz="1600" dirty="0" smtClean="0"/>
              <a:t>Update of packages</a:t>
            </a:r>
          </a:p>
          <a:p>
            <a:pPr lvl="1"/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859" y="2493690"/>
            <a:ext cx="2667013" cy="55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817667" y="5900132"/>
            <a:ext cx="4620624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err="1" smtClean="0"/>
              <a:t>TiGL’s</a:t>
            </a:r>
            <a:r>
              <a:rPr lang="en-US" sz="1600" dirty="0" smtClean="0"/>
              <a:t> </a:t>
            </a:r>
            <a:r>
              <a:rPr lang="en-US" sz="1600" dirty="0" err="1" smtClean="0"/>
              <a:t>Conda</a:t>
            </a:r>
            <a:r>
              <a:rPr lang="en-US" sz="1600" dirty="0" smtClean="0"/>
              <a:t>  repository</a:t>
            </a:r>
            <a:r>
              <a:rPr lang="en-US" sz="1600" dirty="0"/>
              <a:t>: </a:t>
            </a:r>
            <a:r>
              <a:rPr lang="en-US" sz="1600" dirty="0">
                <a:hlinkClick r:id="rId4"/>
              </a:rPr>
              <a:t>https://anaconda.org/DLR-SC/</a:t>
            </a:r>
            <a:endParaRPr lang="en-US" sz="1600" dirty="0"/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2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2785219" y="5806058"/>
            <a:ext cx="6912768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785219" y="4365898"/>
            <a:ext cx="6912768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source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tigl_env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785219" y="3501802"/>
            <a:ext cx="6912768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activate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tigl_env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hteck 5"/>
          <p:cNvSpPr/>
          <p:nvPr/>
        </p:nvSpPr>
        <p:spPr>
          <a:xfrm>
            <a:off x="2785219" y="2061642"/>
            <a:ext cx="6912768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-n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tigl_env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tigl3 python=3.5 –c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dlr-sc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br>
              <a:rPr lang="de-DE" dirty="0" smtClean="0"/>
            </a:br>
            <a:r>
              <a:rPr lang="de-DE" b="0" dirty="0" err="1" smtClean="0"/>
              <a:t>Conda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004075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Install TiGL 3 into </a:t>
            </a:r>
            <a:r>
              <a:rPr lang="en-US" b="1" dirty="0" smtClean="0">
                <a:solidFill>
                  <a:srgbClr val="0070C0"/>
                </a:solidFill>
              </a:rPr>
              <a:t>new virtual environment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„</a:t>
            </a:r>
            <a:r>
              <a:rPr lang="en-US" dirty="0" err="1" smtClean="0"/>
              <a:t>tigl_env</a:t>
            </a:r>
            <a:r>
              <a:rPr lang="en-US" dirty="0" smtClean="0"/>
              <a:t>“ using python 3.5:</a:t>
            </a:r>
          </a:p>
          <a:p>
            <a:endParaRPr lang="en-US" dirty="0" smtClean="0"/>
          </a:p>
          <a:p>
            <a:pPr marL="0" indent="0" algn="ctr"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2. Switch into </a:t>
            </a:r>
            <a:r>
              <a:rPr lang="en-US" dirty="0" err="1" smtClean="0"/>
              <a:t>tigl_env</a:t>
            </a:r>
            <a:r>
              <a:rPr lang="en-US" dirty="0" smtClean="0"/>
              <a:t> environment:</a:t>
            </a:r>
          </a:p>
          <a:p>
            <a:pPr marL="0" indent="0" algn="ctr">
              <a:buNone/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de-DE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de-DE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3. There, install other packages or run python interpreter, e.g.:	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10274051" y="3645818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windows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274051" y="4376931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mac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linux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/</a:t>
            </a:r>
            <a:r>
              <a:rPr lang="de-DE" dirty="0" err="1" smtClean="0"/>
              <a:t>python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TiGL!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44" y="2076588"/>
            <a:ext cx="7762462" cy="416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1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Direct unaltered </a:t>
            </a:r>
            <a:r>
              <a:rPr lang="en-US" sz="1600" b="1" dirty="0" smtClean="0">
                <a:solidFill>
                  <a:schemeClr val="accent1"/>
                </a:solidFill>
              </a:rPr>
              <a:t>access to the internal C++ API</a:t>
            </a:r>
          </a:p>
          <a:p>
            <a:endParaRPr lang="en-US" sz="1600" dirty="0" smtClean="0"/>
          </a:p>
          <a:p>
            <a:pPr lvl="1"/>
            <a:r>
              <a:rPr lang="en-US" sz="1600" dirty="0" smtClean="0"/>
              <a:t>Gives the same possibilities as if you were using the C++ interface</a:t>
            </a:r>
          </a:p>
          <a:p>
            <a:pPr lvl="1"/>
            <a:endParaRPr lang="en-US" sz="1600" dirty="0" smtClean="0"/>
          </a:p>
          <a:p>
            <a:r>
              <a:rPr lang="en-US" sz="1600" dirty="0" smtClean="0"/>
              <a:t>Full </a:t>
            </a:r>
            <a:r>
              <a:rPr lang="en-US" sz="1600" b="1" dirty="0">
                <a:solidFill>
                  <a:schemeClr val="accent1"/>
                </a:solidFill>
              </a:rPr>
              <a:t>interoperability with OpenCASCADE</a:t>
            </a:r>
          </a:p>
          <a:p>
            <a:endParaRPr lang="en-US" sz="1600" dirty="0" smtClean="0"/>
          </a:p>
          <a:p>
            <a:r>
              <a:rPr lang="en-US" sz="1600" dirty="0" smtClean="0"/>
              <a:t>Provide </a:t>
            </a:r>
            <a:r>
              <a:rPr lang="en-US" sz="1600" b="1" dirty="0">
                <a:solidFill>
                  <a:schemeClr val="accent1"/>
                </a:solidFill>
              </a:rPr>
              <a:t>additional wrapper </a:t>
            </a:r>
            <a:r>
              <a:rPr lang="en-US" sz="1600" dirty="0" smtClean="0"/>
              <a:t>functions to make use </a:t>
            </a:r>
            <a:r>
              <a:rPr lang="en-US" sz="1600" b="1" dirty="0">
                <a:solidFill>
                  <a:schemeClr val="accent1"/>
                </a:solidFill>
              </a:rPr>
              <a:t>more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pythonic</a:t>
            </a:r>
            <a:endParaRPr lang="en-US" sz="1600" b="1" dirty="0">
              <a:solidFill>
                <a:schemeClr val="accent1"/>
              </a:solidFill>
            </a:endParaRPr>
          </a:p>
          <a:p>
            <a:endParaRPr lang="de-DE" sz="1600" dirty="0" smtClean="0"/>
          </a:p>
          <a:p>
            <a:r>
              <a:rPr lang="de-DE" sz="1600" dirty="0" smtClean="0"/>
              <a:t>Small </a:t>
            </a:r>
            <a:r>
              <a:rPr lang="de-DE" sz="1600" dirty="0" err="1" smtClean="0"/>
              <a:t>drawback</a:t>
            </a:r>
            <a:r>
              <a:rPr lang="de-DE" sz="1600" dirty="0" smtClean="0"/>
              <a:t>: </a:t>
            </a:r>
            <a:r>
              <a:rPr lang="de-DE" sz="1600" b="1" dirty="0">
                <a:solidFill>
                  <a:schemeClr val="accent1"/>
                </a:solidFill>
              </a:rPr>
              <a:t>C++ API </a:t>
            </a:r>
            <a:r>
              <a:rPr lang="de-DE" sz="1600" b="1" dirty="0" err="1">
                <a:solidFill>
                  <a:schemeClr val="accent1"/>
                </a:solidFill>
              </a:rPr>
              <a:t>is</a:t>
            </a:r>
            <a:r>
              <a:rPr lang="de-DE" sz="1600" b="1" dirty="0">
                <a:solidFill>
                  <a:schemeClr val="accent1"/>
                </a:solidFill>
              </a:rPr>
              <a:t> not </a:t>
            </a:r>
            <a:r>
              <a:rPr lang="de-DE" sz="1600" b="1" dirty="0" err="1">
                <a:solidFill>
                  <a:schemeClr val="accent1"/>
                </a:solidFill>
              </a:rPr>
              <a:t>stable</a:t>
            </a:r>
            <a:r>
              <a:rPr lang="de-DE" sz="1600" b="1" dirty="0">
                <a:solidFill>
                  <a:schemeClr val="accent1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sometimes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 (a </a:t>
            </a:r>
            <a:r>
              <a:rPr lang="de-DE" sz="1600" dirty="0" err="1" smtClean="0"/>
              <a:t>bit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220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r>
              <a:rPr lang="de-DE" dirty="0" smtClean="0"/>
              <a:t/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5251547" cy="4338000"/>
          </a:xfrm>
        </p:spPr>
        <p:txBody>
          <a:bodyPr/>
          <a:lstStyle/>
          <a:p>
            <a:r>
              <a:rPr lang="en-US" sz="1600" dirty="0" smtClean="0"/>
              <a:t>OpenCASCADE bindings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pythonOCC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generated with SWIG software: </a:t>
            </a:r>
            <a:r>
              <a:rPr lang="en-US" sz="1600" dirty="0" smtClean="0">
                <a:hlinkClick r:id="rId3"/>
              </a:rPr>
              <a:t>http://www.swig.org/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TiGL low-level API also generated with SWIG from TiGL and </a:t>
            </a:r>
            <a:r>
              <a:rPr lang="en-US" sz="1600" dirty="0" err="1" smtClean="0"/>
              <a:t>pythonOCC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Objects between </a:t>
            </a:r>
            <a:r>
              <a:rPr lang="en-US" sz="1600" dirty="0" err="1" smtClean="0"/>
              <a:t>pythonOCC</a:t>
            </a:r>
            <a:r>
              <a:rPr lang="en-US" sz="1600" dirty="0" smtClean="0"/>
              <a:t> and TiGL can be exchanged</a:t>
            </a:r>
          </a:p>
          <a:p>
            <a:endParaRPr lang="en-US" dirty="0" smtClean="0"/>
          </a:p>
          <a:p>
            <a:r>
              <a:rPr lang="en-US" sz="1600" dirty="0" smtClean="0"/>
              <a:t>Input files for Swig can be found in: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&lt;TiGL-Source&gt;/bindings/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python_internal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/>
              <a:t>SWIG can also generate bindings for other languages!</a:t>
            </a:r>
          </a:p>
          <a:p>
            <a:endParaRPr lang="en-US" sz="1600" dirty="0" smtClean="0"/>
          </a:p>
          <a:p>
            <a:r>
              <a:rPr lang="en-US" sz="1600" dirty="0" smtClean="0"/>
              <a:t>Small drawback: Bindings must be compiled for specific platform and python version!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6457627" y="5291222"/>
            <a:ext cx="2647725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OpenCASCADE</a:t>
            </a:r>
            <a:b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CAD Kernel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9282509" y="3789834"/>
            <a:ext cx="2647725" cy="46734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6457626" y="3789834"/>
            <a:ext cx="2647725" cy="46734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</a:rPr>
              <a:t>pythonOCC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9282510" y="5455234"/>
            <a:ext cx="2647725" cy="46734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TiXI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cxnSp>
        <p:nvCxnSpPr>
          <p:cNvPr id="14" name="Gerade Verbindung mit Pfeil 13"/>
          <p:cNvCxnSpPr>
            <a:stCxn id="9" idx="2"/>
            <a:endCxn id="7" idx="0"/>
          </p:cNvCxnSpPr>
          <p:nvPr/>
        </p:nvCxnSpPr>
        <p:spPr>
          <a:xfrm>
            <a:off x="7781489" y="4257176"/>
            <a:ext cx="1" cy="1034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8" idx="2"/>
            <a:endCxn id="10" idx="0"/>
          </p:cNvCxnSpPr>
          <p:nvPr/>
        </p:nvCxnSpPr>
        <p:spPr>
          <a:xfrm>
            <a:off x="10606372" y="4257176"/>
            <a:ext cx="1" cy="1198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8" idx="2"/>
            <a:endCxn id="7" idx="0"/>
          </p:cNvCxnSpPr>
          <p:nvPr/>
        </p:nvCxnSpPr>
        <p:spPr>
          <a:xfrm flipH="1">
            <a:off x="7781490" y="4257176"/>
            <a:ext cx="2824882" cy="1034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Abgerundetes Rechteck 28"/>
          <p:cNvSpPr/>
          <p:nvPr/>
        </p:nvSpPr>
        <p:spPr bwMode="auto">
          <a:xfrm>
            <a:off x="6457627" y="1989634"/>
            <a:ext cx="2647725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</a:t>
            </a:r>
            <a: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 </a:t>
            </a:r>
            <a:r>
              <a:rPr kumimoji="0" lang="de-DE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low</a:t>
            </a:r>
            <a: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-level</a:t>
            </a:r>
            <a:b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Python API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9273011" y="1988422"/>
            <a:ext cx="2647725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</a:t>
            </a:r>
            <a: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 hi-level</a:t>
            </a:r>
            <a:b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Python API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cxnSp>
        <p:nvCxnSpPr>
          <p:cNvPr id="31" name="Gerade Verbindung mit Pfeil 30"/>
          <p:cNvCxnSpPr>
            <a:stCxn id="30" idx="2"/>
            <a:endCxn id="8" idx="0"/>
          </p:cNvCxnSpPr>
          <p:nvPr/>
        </p:nvCxnSpPr>
        <p:spPr>
          <a:xfrm>
            <a:off x="10596874" y="2762231"/>
            <a:ext cx="9498" cy="10276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47" name="Gerade Verbindung mit Pfeil 6146"/>
          <p:cNvCxnSpPr>
            <a:stCxn id="29" idx="2"/>
            <a:endCxn id="9" idx="0"/>
          </p:cNvCxnSpPr>
          <p:nvPr/>
        </p:nvCxnSpPr>
        <p:spPr>
          <a:xfrm flipH="1">
            <a:off x="7781489" y="2763443"/>
            <a:ext cx="1" cy="1026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49" name="Gerade Verbindung mit Pfeil 6148"/>
          <p:cNvCxnSpPr>
            <a:stCxn id="29" idx="2"/>
            <a:endCxn id="8" idx="0"/>
          </p:cNvCxnSpPr>
          <p:nvPr/>
        </p:nvCxnSpPr>
        <p:spPr>
          <a:xfrm>
            <a:off x="7781490" y="2763443"/>
            <a:ext cx="2824882" cy="1026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982569" y="3296811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ia </a:t>
            </a:r>
            <a:r>
              <a:rPr lang="de-DE" b="1" dirty="0" err="1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Swig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0760297" y="3161154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ia </a:t>
            </a:r>
            <a:r>
              <a:rPr lang="de-DE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ctypes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7982569" y="4437906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via </a:t>
            </a:r>
            <a:r>
              <a:rPr lang="de-DE" b="1" dirty="0" err="1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Swig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9607202" y="4717705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native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35" y="333450"/>
            <a:ext cx="1790701" cy="115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41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Internal </a:t>
            </a:r>
            <a:r>
              <a:rPr lang="de-DE" dirty="0" err="1" smtClean="0"/>
              <a:t>Structure</a:t>
            </a:r>
            <a:r>
              <a:rPr lang="de-DE" dirty="0" smtClean="0"/>
              <a:t/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Low-Level API </a:t>
            </a:r>
            <a:r>
              <a:rPr lang="de-DE" dirty="0" err="1" smtClean="0"/>
              <a:t>consists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modules</a:t>
            </a:r>
            <a:r>
              <a:rPr lang="de-DE" dirty="0" smtClean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3434"/>
              </p:ext>
            </p:extLst>
          </p:nvPr>
        </p:nvGraphicFramePr>
        <p:xfrm>
          <a:off x="1921123" y="2205658"/>
          <a:ext cx="878497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089"/>
                <a:gridCol w="59838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Module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Description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tigl3.configuration</a:t>
                      </a:r>
                      <a:endParaRPr lang="en-US" sz="14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Access</a:t>
                      </a:r>
                      <a:r>
                        <a:rPr lang="en-US" sz="1600" baseline="0" noProof="0" dirty="0" smtClean="0"/>
                        <a:t> to the whole </a:t>
                      </a:r>
                      <a:r>
                        <a:rPr lang="en-US" sz="1600" baseline="0" noProof="0" dirty="0" err="1" smtClean="0"/>
                        <a:t>cpacs</a:t>
                      </a:r>
                      <a:r>
                        <a:rPr lang="en-US" sz="1600" baseline="0" noProof="0" dirty="0" smtClean="0"/>
                        <a:t> tree including wings, fuselages …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tigl3.geometry</a:t>
                      </a:r>
                      <a:endParaRPr lang="en-US" sz="14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Functions</a:t>
                      </a:r>
                      <a:r>
                        <a:rPr lang="en-US" sz="1600" baseline="0" noProof="0" dirty="0" smtClean="0"/>
                        <a:t> related to geometry operations, e.g. curve interpolation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tigl3.curve_factories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Functions</a:t>
                      </a:r>
                      <a:r>
                        <a:rPr lang="en-US" sz="1600" baseline="0" noProof="0" dirty="0" smtClean="0"/>
                        <a:t> to create curves based on </a:t>
                      </a:r>
                      <a:r>
                        <a:rPr lang="en-US" sz="1400" kern="1200" noProof="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tigl3.geometry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tigl3.surface_factories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Functions to create surfaces </a:t>
                      </a:r>
                      <a:r>
                        <a:rPr lang="en-US" sz="1600" baseline="0" noProof="0" dirty="0" smtClean="0"/>
                        <a:t>based on </a:t>
                      </a:r>
                      <a:r>
                        <a:rPr lang="en-US" sz="1400" kern="1200" noProof="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tigl3.geometry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tigl3.occ_helpers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err="1" smtClean="0"/>
                        <a:t>Pythonic</a:t>
                      </a:r>
                      <a:r>
                        <a:rPr lang="en-US" sz="1600" noProof="0" dirty="0" smtClean="0"/>
                        <a:t> wrappers</a:t>
                      </a:r>
                      <a:r>
                        <a:rPr lang="en-US" sz="1600" baseline="0" noProof="0" dirty="0" smtClean="0"/>
                        <a:t> to OpenCASCADE functions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tigl3.exports</a:t>
                      </a:r>
                      <a:endParaRPr lang="en-US" sz="14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File export</a:t>
                      </a:r>
                      <a:r>
                        <a:rPr lang="en-US" sz="1600" baseline="0" noProof="0" dirty="0" smtClean="0"/>
                        <a:t> classes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tigl3.imports</a:t>
                      </a:r>
                      <a:endParaRPr lang="en-US" sz="14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File import classes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tigl3.boolean_ops</a:t>
                      </a:r>
                      <a:endParaRPr lang="en-US" sz="14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Classes to perform Boolean</a:t>
                      </a:r>
                      <a:r>
                        <a:rPr lang="en-US" sz="1600" baseline="0" noProof="0" dirty="0" smtClean="0"/>
                        <a:t> operations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tigl3.tmath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A few</a:t>
                      </a:r>
                      <a:r>
                        <a:rPr lang="en-US" sz="1600" baseline="0" noProof="0" dirty="0" smtClean="0"/>
                        <a:t> math functions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tigl3.core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Core</a:t>
                      </a:r>
                      <a:r>
                        <a:rPr lang="en-US" sz="1600" baseline="0" noProof="0" dirty="0" smtClean="0"/>
                        <a:t> functionality, like error handling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3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660983" y="2061642"/>
            <a:ext cx="10333148" cy="181588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tigl3wrapper</a:t>
            </a:r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tigl3.configuration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CCPACSConfigurationManager_get_instance</a:t>
            </a:r>
            <a:r>
              <a:rPr lang="en-US" sz="1600" b="1" dirty="0">
                <a:solidFill>
                  <a:schemeClr val="bg1"/>
                </a:solidFill>
              </a:rPr>
              <a:t/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	</a:t>
            </a:r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tigl_handle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tigl3wrapper.Tigl3()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tigl_handle.open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tixi_handle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"")</a:t>
            </a:r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CCPACSConfigurationManager_get_instance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mgr.get_configuration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(tigl_handle._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handle.value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tigl3.configuration </a:t>
            </a:r>
            <a:r>
              <a:rPr lang="de-DE" dirty="0" err="1" smtClean="0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/>
              <a:t>CPACS </a:t>
            </a:r>
            <a:r>
              <a:rPr lang="de-DE" b="0" dirty="0" err="1" smtClean="0"/>
              <a:t>tree</a:t>
            </a:r>
            <a:r>
              <a:rPr lang="de-DE" b="0" dirty="0" smtClean="0"/>
              <a:t> </a:t>
            </a:r>
            <a:r>
              <a:rPr lang="de-DE" b="0" dirty="0" err="1"/>
              <a:t>traversal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940179" cy="4286866"/>
          </a:xfrm>
        </p:spPr>
        <p:txBody>
          <a:bodyPr/>
          <a:lstStyle/>
          <a:p>
            <a:r>
              <a:rPr lang="en-US" sz="1600" dirty="0" smtClean="0"/>
              <a:t>TiGL handles several aircraft configurations at a time. To get a specific one, use the </a:t>
            </a:r>
            <a:r>
              <a:rPr lang="en-US" sz="1600" b="1" dirty="0">
                <a:solidFill>
                  <a:schemeClr val="accent1"/>
                </a:solidFill>
              </a:rPr>
              <a:t>configuration manager class:</a:t>
            </a:r>
            <a:br>
              <a:rPr lang="en-US" sz="1600" b="1" dirty="0">
                <a:solidFill>
                  <a:schemeClr val="accent1"/>
                </a:solidFill>
              </a:rPr>
            </a:br>
            <a:endParaRPr lang="en-US" sz="1600" b="1" dirty="0" smtClean="0">
              <a:solidFill>
                <a:schemeClr val="accent1"/>
              </a:solidFill>
            </a:endParaRPr>
          </a:p>
          <a:p>
            <a:endParaRPr lang="de-DE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 smtClean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 smtClean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 smtClean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6400" lvl="1" indent="0">
              <a:buNone/>
            </a:pPr>
            <a:r>
              <a:rPr lang="de-DE" sz="1600" dirty="0" smtClean="0"/>
              <a:t>Load </a:t>
            </a:r>
            <a:r>
              <a:rPr lang="de-DE" sz="1600" dirty="0" err="1" smtClean="0"/>
              <a:t>the</a:t>
            </a:r>
            <a:r>
              <a:rPr lang="de-DE" sz="1600" dirty="0" smtClean="0"/>
              <a:t> „</a:t>
            </a:r>
            <a:r>
              <a:rPr lang="de-DE" sz="1600" dirty="0" err="1" smtClean="0"/>
              <a:t>old</a:t>
            </a:r>
            <a:r>
              <a:rPr lang="de-DE" sz="1600" dirty="0" smtClean="0"/>
              <a:t>“ high-level </a:t>
            </a:r>
            <a:r>
              <a:rPr lang="de-DE" sz="1600" dirty="0" err="1" smtClean="0"/>
              <a:t>python</a:t>
            </a:r>
            <a:r>
              <a:rPr lang="de-DE" sz="1600" dirty="0" smtClean="0"/>
              <a:t> API</a:t>
            </a:r>
            <a:endParaRPr lang="en-US" sz="1600" dirty="0" smtClean="0"/>
          </a:p>
          <a:p>
            <a:pPr marL="446400" lvl="1" indent="0">
              <a:buNone/>
            </a:pPr>
            <a:endParaRPr lang="en-US" sz="1600" dirty="0"/>
          </a:p>
          <a:p>
            <a:pPr marL="446400" lvl="1" indent="0">
              <a:buNone/>
            </a:pPr>
            <a:r>
              <a:rPr lang="en-US" sz="1600" dirty="0" smtClean="0"/>
              <a:t>Retrieve the global </a:t>
            </a:r>
            <a:r>
              <a:rPr lang="en-US" sz="1600" b="1" dirty="0" err="1">
                <a:solidFill>
                  <a:schemeClr val="accent1"/>
                </a:solidFill>
              </a:rPr>
              <a:t>CCPACSConfigurationManager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object</a:t>
            </a:r>
          </a:p>
          <a:p>
            <a:pPr marL="446400" lvl="1" indent="0">
              <a:buNone/>
            </a:pPr>
            <a:endParaRPr lang="en-US" sz="1600" dirty="0" smtClean="0"/>
          </a:p>
          <a:p>
            <a:pPr marL="446400" lvl="1" indent="0">
              <a:buNone/>
            </a:pPr>
            <a:r>
              <a:rPr lang="en-US" sz="1600" dirty="0" smtClean="0"/>
              <a:t>Access a </a:t>
            </a:r>
            <a:r>
              <a:rPr lang="en-US" sz="1600" b="1" dirty="0">
                <a:solidFill>
                  <a:schemeClr val="accent1"/>
                </a:solidFill>
              </a:rPr>
              <a:t>specific aircraft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given by it‘s TiGL handle (integer value)</a:t>
            </a:r>
          </a:p>
          <a:p>
            <a:pPr marL="446400" lvl="1" indent="0">
              <a:buNone/>
            </a:pPr>
            <a:endParaRPr lang="en-US" sz="1600" dirty="0" smtClean="0"/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aircraft_config</a:t>
            </a:r>
            <a:r>
              <a:rPr lang="en-US" sz="1600" dirty="0" smtClean="0"/>
              <a:t> is instance of class </a:t>
            </a:r>
            <a:r>
              <a:rPr lang="en-US" sz="1600" dirty="0" err="1" smtClean="0"/>
              <a:t>CCPACSConfiguration</a:t>
            </a:r>
            <a:r>
              <a:rPr lang="en-US" sz="1600" dirty="0" smtClean="0"/>
              <a:t>. Gives direct access to fuselages, wings, systems …</a:t>
            </a:r>
          </a:p>
          <a:p>
            <a:endParaRPr lang="de-DE" sz="1600" dirty="0"/>
          </a:p>
          <a:p>
            <a:endParaRPr lang="en-US" sz="14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sp>
        <p:nvSpPr>
          <p:cNvPr id="6" name="Ellipse 5"/>
          <p:cNvSpPr/>
          <p:nvPr/>
        </p:nvSpPr>
        <p:spPr>
          <a:xfrm>
            <a:off x="10418067" y="3285778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0418067" y="3600993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52971" y="4293890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52971" y="4780016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0418067" y="2171750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52971" y="5270355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68995" y="2083128"/>
            <a:ext cx="10585176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8995" y="5124078"/>
            <a:ext cx="10585176" cy="83099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68995" y="2997746"/>
            <a:ext cx="10585176" cy="156966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tigl3.configuration </a:t>
            </a:r>
            <a:r>
              <a:rPr lang="de-DE" dirty="0" err="1"/>
              <a:t>module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/>
              <a:t>CPACS </a:t>
            </a:r>
            <a:r>
              <a:rPr lang="de-DE" b="0" dirty="0" err="1"/>
              <a:t>tree</a:t>
            </a:r>
            <a:r>
              <a:rPr lang="de-DE" b="0" dirty="0"/>
              <a:t> </a:t>
            </a:r>
            <a:r>
              <a:rPr lang="de-DE" b="0" dirty="0" err="1"/>
              <a:t>traversal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004075" cy="4338000"/>
          </a:xfrm>
        </p:spPr>
        <p:txBody>
          <a:bodyPr/>
          <a:lstStyle/>
          <a:p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look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r>
              <a:rPr lang="de-DE" sz="1600" dirty="0"/>
              <a:t>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members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CPACS </a:t>
            </a:r>
            <a:r>
              <a:rPr lang="de-DE" sz="1600" dirty="0" err="1"/>
              <a:t>node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 smtClean="0"/>
              <a:t>Examples</a:t>
            </a:r>
            <a:r>
              <a:rPr lang="de-DE" sz="1600" dirty="0" smtClean="0"/>
              <a:t>: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446400" lvl="1" indent="0">
              <a:buNone/>
            </a:pPr>
            <a:r>
              <a:rPr lang="de-DE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</a:t>
            </a:r>
            <a:r>
              <a:rPr lang="de-DE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aircraft_config.get_wing</a:t>
            </a:r>
            <a:r>
              <a:rPr lang="de-DE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46400" lvl="1" indent="0">
              <a:buNone/>
            </a:pPr>
            <a:r>
              <a:rPr lang="de-DE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</a:t>
            </a:r>
            <a:r>
              <a:rPr lang="de-DE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aircraft_config.get_wing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wing_uid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46400" lvl="1" indent="0">
              <a:buNone/>
            </a:pPr>
            <a:r>
              <a:rPr lang="de-DE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wing.get_uid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6400" lvl="1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 =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wing.get_segment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46400" lvl="1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wing.get_segment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segment_uid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46400" lvl="1" indent="0">
              <a:buNone/>
            </a:pPr>
            <a:r>
              <a:rPr lang="de-DE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aircraft_config.get_fuselage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de-DE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46400" lvl="1" indent="0">
              <a:buNone/>
            </a:pPr>
            <a:r>
              <a:rPr lang="de-DE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aircraft_config.get_uid</a:t>
            </a:r>
            <a:r>
              <a:rPr lang="de-DE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/>
              <a:t>Access </a:t>
            </a:r>
            <a:r>
              <a:rPr lang="de-DE" sz="1600" dirty="0" err="1"/>
              <a:t>wing</a:t>
            </a:r>
            <a:r>
              <a:rPr lang="de-DE" sz="1600" dirty="0"/>
              <a:t> spar </a:t>
            </a:r>
            <a:r>
              <a:rPr lang="de-DE" sz="1600" dirty="0" err="1"/>
              <a:t>properties</a:t>
            </a:r>
            <a:r>
              <a:rPr lang="de-DE" sz="1600" dirty="0" smtClean="0"/>
              <a:t>: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446400" lvl="1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aircraft_config.get_wing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(1).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get_component_segment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(1).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get_structure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get_spar_segment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get_spar_cross_section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get_rotation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smtClean="0"/>
              <a:t>This </a:t>
            </a:r>
            <a:r>
              <a:rPr lang="de-DE" sz="1600" dirty="0" err="1" smtClean="0"/>
              <a:t>way</a:t>
            </a:r>
            <a:r>
              <a:rPr lang="de-DE" sz="1600" dirty="0" smtClean="0"/>
              <a:t>, </a:t>
            </a:r>
            <a:r>
              <a:rPr lang="de-DE" sz="1600" dirty="0" err="1" smtClean="0"/>
              <a:t>accessing</a:t>
            </a:r>
            <a:r>
              <a:rPr lang="de-DE" sz="1600" dirty="0" smtClean="0"/>
              <a:t> </a:t>
            </a:r>
            <a:r>
              <a:rPr lang="de-DE" sz="1600" dirty="0"/>
              <a:t>a </a:t>
            </a:r>
            <a:r>
              <a:rPr lang="de-DE" sz="1600" dirty="0" err="1"/>
              <a:t>specific</a:t>
            </a:r>
            <a:r>
              <a:rPr lang="de-DE" sz="1600" dirty="0"/>
              <a:t> </a:t>
            </a:r>
            <a:r>
              <a:rPr lang="de-DE" sz="1600" dirty="0" err="1"/>
              <a:t>object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lengthy</a:t>
            </a:r>
            <a:r>
              <a:rPr lang="de-DE" sz="1600" dirty="0"/>
              <a:t>!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27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5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68995" y="3141762"/>
            <a:ext cx="10585176" cy="107721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tigl3.configuration </a:t>
            </a:r>
            <a:r>
              <a:rPr lang="de-DE" dirty="0" err="1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UID Manager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9500019" cy="4338000"/>
          </a:xfrm>
        </p:spPr>
        <p:txBody>
          <a:bodyPr/>
          <a:lstStyle/>
          <a:p>
            <a:r>
              <a:rPr lang="en-US" sz="1600" dirty="0" smtClean="0"/>
              <a:t>Most objects that have a CPACS </a:t>
            </a:r>
            <a:r>
              <a:rPr lang="en-US" sz="1600" dirty="0" err="1" smtClean="0"/>
              <a:t>uid</a:t>
            </a:r>
            <a:r>
              <a:rPr lang="en-US" sz="1600" dirty="0" smtClean="0"/>
              <a:t> are registered at the </a:t>
            </a:r>
            <a:r>
              <a:rPr lang="en-US" sz="1600" b="1" dirty="0">
                <a:solidFill>
                  <a:schemeClr val="accent1"/>
                </a:solidFill>
              </a:rPr>
              <a:t>UID manager </a:t>
            </a:r>
            <a:r>
              <a:rPr lang="en-US" sz="1600" dirty="0" smtClean="0"/>
              <a:t>when reading the CPACS file</a:t>
            </a:r>
          </a:p>
          <a:p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 smtClean="0"/>
              <a:t>The UID Manager is </a:t>
            </a:r>
            <a:r>
              <a:rPr lang="en-US" sz="1600" b="1" dirty="0">
                <a:solidFill>
                  <a:schemeClr val="accent1"/>
                </a:solidFill>
              </a:rPr>
              <a:t>a member of the </a:t>
            </a:r>
            <a:r>
              <a:rPr lang="en-US" sz="1600" b="1" dirty="0" err="1">
                <a:solidFill>
                  <a:schemeClr val="accent1"/>
                </a:solidFill>
              </a:rPr>
              <a:t>CCPACSConfiguration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object</a:t>
            </a:r>
          </a:p>
          <a:p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 smtClean="0"/>
              <a:t>The UID Manager enables </a:t>
            </a:r>
            <a:r>
              <a:rPr lang="en-US" sz="1600" b="1" dirty="0">
                <a:solidFill>
                  <a:schemeClr val="accent1"/>
                </a:solidFill>
              </a:rPr>
              <a:t>direct access </a:t>
            </a:r>
            <a:r>
              <a:rPr lang="en-US" sz="1600" dirty="0" smtClean="0"/>
              <a:t>to those objects:</a:t>
            </a:r>
          </a:p>
          <a:p>
            <a:pPr marL="0" indent="0">
              <a:buNone/>
            </a:pPr>
            <a:endParaRPr lang="en-US" dirty="0" smtClean="0"/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uid_mgr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aircraft_config.get_uidmanager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 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uid_mgr.get_geometric_component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WingUID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96400" lvl="2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spars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uid_mgr.get_geometric_component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SparSegmentsUID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96400" lvl="2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896400" lvl="2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600" dirty="0" smtClean="0"/>
              <a:t>Caveat: From Python </a:t>
            </a:r>
            <a:r>
              <a:rPr lang="en-US" sz="1600" b="1" dirty="0">
                <a:solidFill>
                  <a:schemeClr val="accent1"/>
                </a:solidFill>
              </a:rPr>
              <a:t>only geometric components </a:t>
            </a:r>
            <a:r>
              <a:rPr lang="en-US" sz="1600" dirty="0" smtClean="0"/>
              <a:t>can be queried at the moment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962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82811" y="5494845"/>
            <a:ext cx="6178872" cy="58477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smtClean="0"/>
              <a:t>tigl3.configuration </a:t>
            </a:r>
            <a:r>
              <a:rPr lang="de-DE" dirty="0" err="1" smtClean="0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Geometric</a:t>
            </a:r>
            <a:r>
              <a:rPr lang="de-DE" b="0" dirty="0" smtClean="0"/>
              <a:t> </a:t>
            </a:r>
            <a:r>
              <a:rPr lang="de-DE" b="0" dirty="0" err="1" smtClean="0"/>
              <a:t>components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691707" cy="4338000"/>
          </a:xfrm>
        </p:spPr>
        <p:txBody>
          <a:bodyPr/>
          <a:lstStyle/>
          <a:p>
            <a:r>
              <a:rPr lang="en-US" sz="1600" dirty="0" err="1" smtClean="0"/>
              <a:t>Cpacs</a:t>
            </a:r>
            <a:r>
              <a:rPr lang="en-US" sz="1600" dirty="0" smtClean="0"/>
              <a:t> nodes that have a geometry are a geometric component and </a:t>
            </a:r>
            <a:r>
              <a:rPr lang="en-US" sz="1600" b="1" dirty="0" smtClean="0">
                <a:solidFill>
                  <a:schemeClr val="accent1"/>
                </a:solidFill>
              </a:rPr>
              <a:t>derived from class </a:t>
            </a:r>
            <a:r>
              <a:rPr lang="en-US" sz="1600" b="1" dirty="0" err="1" smtClean="0">
                <a:solidFill>
                  <a:schemeClr val="accent1"/>
                </a:solidFill>
              </a:rPr>
              <a:t>ITiglGeometricComponent</a:t>
            </a:r>
            <a:endParaRPr lang="en-US" sz="1600" b="1" dirty="0" smtClean="0">
              <a:solidFill>
                <a:schemeClr val="accent1"/>
              </a:solidFill>
            </a:endParaRPr>
          </a:p>
          <a:p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dirty="0" smtClean="0"/>
              <a:t>To look, which geometric components currently are supported: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600" dirty="0" smtClean="0"/>
              <a:t>Open TiGL Viewer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600" dirty="0" smtClean="0"/>
              <a:t>Menu →  Draw →  Aircraft →  Draw any component</a:t>
            </a:r>
          </a:p>
          <a:p>
            <a:pPr marL="789300" lvl="1" indent="-342900">
              <a:buFont typeface="+mj-lt"/>
              <a:buAutoNum type="arabicPeriod"/>
            </a:pPr>
            <a:endParaRPr lang="en-US" sz="1600" dirty="0" smtClean="0"/>
          </a:p>
          <a:p>
            <a:r>
              <a:rPr lang="en-US" sz="1600" dirty="0" smtClean="0"/>
              <a:t>These are today: </a:t>
            </a:r>
          </a:p>
          <a:p>
            <a:pPr lvl="1"/>
            <a:r>
              <a:rPr lang="en-US" sz="1600" dirty="0" smtClean="0"/>
              <a:t>Wings, Wing Segments, Fuselages, Fuselage Segments, Component Segments, Wing Cells, Wing Spars, Wing Ribs, Wing Chord Face, Wing Upper/Lower Side, External Components, Systems, Rotors, Rotor Blades, Fuselage Cross Beams, Fuselage Cross Beam Struts, Long Floors, Pressure Bulkheads, Doors</a:t>
            </a:r>
          </a:p>
          <a:p>
            <a:pPr lvl="1"/>
            <a:endParaRPr lang="en-US" sz="1600" dirty="0" smtClean="0"/>
          </a:p>
          <a:p>
            <a:r>
              <a:rPr lang="en-US" sz="1600" dirty="0" smtClean="0"/>
              <a:t>Access the geometry of geometric </a:t>
            </a:r>
            <a:r>
              <a:rPr lang="en-US" sz="1600" dirty="0" err="1" smtClean="0"/>
              <a:t>componenent</a:t>
            </a:r>
            <a:r>
              <a:rPr lang="en-US" sz="1600" dirty="0" smtClean="0"/>
              <a:t> with </a:t>
            </a:r>
            <a:r>
              <a:rPr lang="en-US" sz="1600" b="1" dirty="0" err="1" smtClean="0">
                <a:solidFill>
                  <a:schemeClr val="accent1"/>
                </a:solidFill>
              </a:rPr>
              <a:t>get_loft</a:t>
            </a:r>
            <a:r>
              <a:rPr lang="en-US" sz="1600" b="1" dirty="0" smtClean="0">
                <a:solidFill>
                  <a:schemeClr val="accent1"/>
                </a:solidFill>
              </a:rPr>
              <a:t>() </a:t>
            </a:r>
            <a:r>
              <a:rPr lang="en-US" sz="1600" dirty="0" smtClean="0"/>
              <a:t>method:</a:t>
            </a:r>
          </a:p>
          <a:p>
            <a:endParaRPr lang="en-US" sz="1600" dirty="0" smtClean="0"/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1460338"/>
            <a:ext cx="4127749" cy="457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3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Shapes</a:t>
            </a:r>
            <a:br>
              <a:rPr lang="de-DE" dirty="0" smtClean="0"/>
            </a:br>
            <a:r>
              <a:rPr lang="de-DE" b="0" dirty="0" err="1" smtClean="0"/>
              <a:t>Shapes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metadata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7483795" cy="4338000"/>
          </a:xfrm>
        </p:spPr>
        <p:txBody>
          <a:bodyPr/>
          <a:lstStyle/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component.get_loft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dirty="0" smtClean="0"/>
              <a:t>returns an instance of </a:t>
            </a:r>
            <a:r>
              <a:rPr lang="en-US" sz="1600" dirty="0">
                <a:solidFill>
                  <a:schemeClr val="accent1"/>
                </a:solidFill>
              </a:rPr>
              <a:t>tigl3.geometry.CNamedShap</a:t>
            </a:r>
            <a:r>
              <a:rPr lang="en-US" sz="1600" dirty="0" smtClean="0">
                <a:solidFill>
                  <a:schemeClr val="accent1"/>
                </a:solidFill>
              </a:rPr>
              <a:t>e</a:t>
            </a:r>
          </a:p>
          <a:p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/>
              <a:t>Contains additional metadata next to the raw shape</a:t>
            </a:r>
          </a:p>
          <a:p>
            <a:endParaRPr lang="en-US" sz="1600" dirty="0" smtClean="0"/>
          </a:p>
          <a:p>
            <a:r>
              <a:rPr lang="en-US" sz="1600" dirty="0" smtClean="0"/>
              <a:t>Is used by the TiGL exports to write also identifiers and names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Allows to track the history of shape creation and modification, in particular after Boolean operations</a:t>
            </a:r>
          </a:p>
          <a:p>
            <a:endParaRPr lang="de-DE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/>
              <a:t>Contains a graph of the shape creation history 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pic>
        <p:nvPicPr>
          <p:cNvPr id="8194" name="Picture 2" descr="C:\Users\sigg_ma\Pictures\face_trait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1" b="5776"/>
          <a:stretch/>
        </p:blipFill>
        <p:spPr bwMode="auto">
          <a:xfrm>
            <a:off x="8062392" y="1571303"/>
            <a:ext cx="3556992" cy="4124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Named</a:t>
            </a:r>
            <a:r>
              <a:rPr lang="de-DE" dirty="0"/>
              <a:t> Shapes</a:t>
            </a:r>
            <a:br>
              <a:rPr lang="de-DE" dirty="0"/>
            </a:br>
            <a:r>
              <a:rPr lang="de-DE" b="0" dirty="0" err="1"/>
              <a:t>Shapes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metadata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Methods of </a:t>
            </a:r>
            <a:r>
              <a:rPr lang="en-US" sz="1600" b="1" dirty="0">
                <a:solidFill>
                  <a:schemeClr val="accent1"/>
                </a:solidFill>
              </a:rPr>
              <a:t>tigl3.geometry.</a:t>
            </a:r>
            <a:r>
              <a:rPr lang="en-US" sz="1600" b="1" dirty="0" smtClean="0">
                <a:solidFill>
                  <a:schemeClr val="accent1"/>
                </a:solidFill>
              </a:rPr>
              <a:t>CNamedShape </a:t>
            </a:r>
            <a:r>
              <a:rPr lang="en-US" sz="1600" dirty="0" smtClean="0"/>
              <a:t>object are:</a:t>
            </a:r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sz="1400" dirty="0"/>
              <a:t>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shape(): </a:t>
            </a:r>
            <a:r>
              <a:rPr lang="en-US" sz="1400" dirty="0"/>
              <a:t>The actual shape as used by OpenCASCADE  (</a:t>
            </a:r>
            <a:r>
              <a:rPr lang="en-US" sz="1400" dirty="0" err="1"/>
              <a:t>OCC.TopoDS.TopoDS_Shape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.name(): </a:t>
            </a:r>
            <a:r>
              <a:rPr lang="en-US" sz="1400" dirty="0"/>
              <a:t>The name of the shape (string)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1400" dirty="0"/>
              <a:t>A short name of the shape (used for IGES identifiers)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get_face_traits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400" dirty="0"/>
              <a:t>properties of the </a:t>
            </a:r>
            <a:r>
              <a:rPr lang="en-US" sz="1400" dirty="0" err="1"/>
              <a:t>i-th</a:t>
            </a:r>
            <a:r>
              <a:rPr lang="en-US" sz="1400" dirty="0"/>
              <a:t> face, including: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name(): </a:t>
            </a:r>
            <a:r>
              <a:rPr lang="en-US" sz="1400" dirty="0"/>
              <a:t>Name of the </a:t>
            </a:r>
            <a:r>
              <a:rPr lang="en-US" sz="1400" dirty="0" smtClean="0"/>
              <a:t>face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1400" dirty="0"/>
              <a:t>Set the name of the </a:t>
            </a:r>
            <a:r>
              <a:rPr lang="en-US" sz="1400" dirty="0" smtClean="0"/>
              <a:t>face</a:t>
            </a:r>
            <a:endParaRPr lang="en-US" sz="14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.origin(): </a:t>
            </a:r>
            <a:r>
              <a:rPr lang="en-US" sz="1400" dirty="0"/>
              <a:t>Shape from which the face was originally created from (</a:t>
            </a:r>
            <a:r>
              <a:rPr lang="en-US" sz="1400" dirty="0" err="1"/>
              <a:t>CNamedShape</a:t>
            </a:r>
            <a:r>
              <a:rPr lang="en-US" sz="1400" dirty="0"/>
              <a:t>)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49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696987" y="5662042"/>
            <a:ext cx="10729192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96987" y="4634880"/>
            <a:ext cx="10729192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96987" y="3429794"/>
            <a:ext cx="10729192" cy="33855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96987" y="2061642"/>
            <a:ext cx="10729192" cy="83099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smtClean="0"/>
              <a:t>Shapes</a:t>
            </a:r>
            <a:br>
              <a:rPr lang="de-DE" dirty="0" smtClean="0"/>
            </a:br>
            <a:r>
              <a:rPr lang="de-DE" b="0" dirty="0" err="1" smtClean="0"/>
              <a:t>Creation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modification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148091" cy="4338000"/>
          </a:xfrm>
        </p:spPr>
        <p:txBody>
          <a:bodyPr/>
          <a:lstStyle/>
          <a:p>
            <a:r>
              <a:rPr lang="en-US" sz="1600" dirty="0" smtClean="0"/>
              <a:t>Build from an OpenCASCADE shape, e.g.</a:t>
            </a:r>
          </a:p>
          <a:p>
            <a:endParaRPr lang="en-US" dirty="0" smtClean="0"/>
          </a:p>
          <a:p>
            <a:pPr marL="896400" lvl="2" indent="0"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tigl3.geometry 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CNamedShape</a:t>
            </a: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BRepPrimAPI_MakeBox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(0.5, 0.5, 0.5).Shape() </a:t>
            </a:r>
            <a:r>
              <a:rPr lang="en-US" sz="1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Build a box with OpenCASCADE</a:t>
            </a: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box_ns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CNamedShape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(box, 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MyBoxObj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96400" lvl="2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/>
              <a:t>Get number of faces of the box</a:t>
            </a:r>
          </a:p>
          <a:p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box_ns.get_face_count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  </a:t>
            </a:r>
            <a:r>
              <a:rPr lang="en-US" sz="1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Should be 6</a:t>
            </a:r>
          </a:p>
          <a:p>
            <a:pPr marL="896400" lvl="2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/>
              <a:t>Print current name of the 4-th face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box_ns.get_face_traits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(4).name())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/>
              <a:t>Modify the name of the 4-th face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box_ns.get_face_traits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(4).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set_name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"bottom"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3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tigl3.export </a:t>
            </a:r>
            <a:r>
              <a:rPr lang="de-DE" dirty="0" err="1" smtClean="0"/>
              <a:t>module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600" dirty="0" smtClean="0"/>
              <a:t>File </a:t>
            </a:r>
            <a:r>
              <a:rPr lang="de-DE" sz="1600" dirty="0" err="1" smtClean="0"/>
              <a:t>exports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interfaces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simulation</a:t>
            </a:r>
            <a:r>
              <a:rPr lang="de-DE" sz="1600" dirty="0" smtClean="0"/>
              <a:t> </a:t>
            </a:r>
            <a:r>
              <a:rPr lang="de-DE" sz="1600" dirty="0" err="1" smtClean="0"/>
              <a:t>software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CAD </a:t>
            </a:r>
            <a:r>
              <a:rPr lang="de-DE" sz="1600" dirty="0" err="1" smtClean="0"/>
              <a:t>programs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The tigl3.export </a:t>
            </a:r>
            <a:r>
              <a:rPr lang="de-DE" sz="1600" dirty="0" err="1" smtClean="0"/>
              <a:t>module</a:t>
            </a:r>
            <a:r>
              <a:rPr lang="de-DE" sz="1600" dirty="0" smtClean="0"/>
              <a:t> </a:t>
            </a:r>
            <a:r>
              <a:rPr lang="de-DE" sz="1600" dirty="0" err="1" smtClean="0"/>
              <a:t>includes</a:t>
            </a:r>
            <a:r>
              <a:rPr lang="de-DE" sz="1600" dirty="0" smtClean="0"/>
              <a:t> </a:t>
            </a:r>
            <a:r>
              <a:rPr lang="de-DE" sz="1600" dirty="0" err="1" smtClean="0"/>
              <a:t>exports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following</a:t>
            </a:r>
            <a:r>
              <a:rPr lang="de-DE" sz="1600" dirty="0" smtClean="0"/>
              <a:t> </a:t>
            </a:r>
            <a:r>
              <a:rPr lang="de-DE" sz="1600" dirty="0" err="1" smtClean="0"/>
              <a:t>file</a:t>
            </a:r>
            <a:r>
              <a:rPr lang="de-DE" sz="1600" dirty="0" smtClean="0"/>
              <a:t> </a:t>
            </a:r>
            <a:r>
              <a:rPr lang="de-DE" sz="1600" dirty="0" err="1" smtClean="0"/>
              <a:t>formats</a:t>
            </a:r>
            <a:endParaRPr lang="de-DE" sz="1600" dirty="0" smtClean="0"/>
          </a:p>
          <a:p>
            <a:endParaRPr lang="de-DE" sz="16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02101"/>
              </p:ext>
            </p:extLst>
          </p:nvPr>
        </p:nvGraphicFramePr>
        <p:xfrm>
          <a:off x="2032529" y="2781722"/>
          <a:ext cx="8130118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906"/>
                <a:gridCol w="54332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Step (ISO 10303)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Current industry standard for CAD products.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IGES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Predecessor to Step. Standard file exchange format for CAD surfaces.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err="1" smtClean="0"/>
                        <a:t>BRep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Native OpenCASCADE format to store shapes.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VTP (VTK </a:t>
                      </a:r>
                      <a:r>
                        <a:rPr lang="en-US" sz="1600" noProof="0" dirty="0" err="1" smtClean="0"/>
                        <a:t>Polydata</a:t>
                      </a:r>
                      <a:r>
                        <a:rPr lang="en-US" sz="1600" noProof="0" dirty="0" smtClean="0"/>
                        <a:t> Mesh)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Triangulated surface mesh for </a:t>
                      </a:r>
                      <a:r>
                        <a:rPr lang="en-US" sz="1600" noProof="0" dirty="0" err="1" smtClean="0"/>
                        <a:t>Paraview</a:t>
                      </a:r>
                      <a:r>
                        <a:rPr lang="en-US" sz="1600" noProof="0" dirty="0" smtClean="0"/>
                        <a:t> / VTK.</a:t>
                      </a:r>
                      <a:br>
                        <a:rPr lang="en-US" sz="1600" noProof="0" dirty="0" smtClean="0"/>
                      </a:br>
                      <a:r>
                        <a:rPr lang="en-US" sz="1600" noProof="0" dirty="0" smtClean="0"/>
                        <a:t>Can include </a:t>
                      </a:r>
                      <a:r>
                        <a:rPr lang="en-US" sz="1600" baseline="0" noProof="0" dirty="0" smtClean="0"/>
                        <a:t>metadata.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STL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Simple surface mesh format. Used for 3D printers.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err="1" smtClean="0"/>
                        <a:t>Collada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Standard format for 3D rendering software like Blender.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smtClean="0"/>
              <a:t>tigl3.export </a:t>
            </a:r>
            <a:r>
              <a:rPr lang="de-DE" dirty="0" err="1" smtClean="0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/>
              <a:t>C</a:t>
            </a:r>
            <a:r>
              <a:rPr lang="de-DE" b="0" dirty="0" err="1" smtClean="0"/>
              <a:t>TiglCadExporter</a:t>
            </a:r>
            <a:r>
              <a:rPr lang="de-DE" b="0" dirty="0" smtClean="0"/>
              <a:t> Interface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600" dirty="0" smtClean="0"/>
              <a:t>All </a:t>
            </a:r>
            <a:r>
              <a:rPr lang="de-DE" sz="1600" dirty="0" err="1" smtClean="0"/>
              <a:t>exporters</a:t>
            </a:r>
            <a:r>
              <a:rPr lang="de-DE" sz="1600" dirty="0" smtClean="0"/>
              <a:t> </a:t>
            </a:r>
            <a:r>
              <a:rPr lang="de-DE" sz="1600" dirty="0" err="1" smtClean="0"/>
              <a:t>have</a:t>
            </a:r>
            <a:r>
              <a:rPr lang="de-DE" sz="1600" dirty="0" smtClean="0"/>
              <a:t> a </a:t>
            </a:r>
            <a:r>
              <a:rPr lang="de-DE" sz="1600" dirty="0" err="1" smtClean="0"/>
              <a:t>common</a:t>
            </a:r>
            <a:r>
              <a:rPr lang="de-DE" sz="1600" dirty="0" smtClean="0"/>
              <a:t> </a:t>
            </a:r>
            <a:r>
              <a:rPr lang="de-DE" sz="1600" dirty="0" err="1" smtClean="0"/>
              <a:t>interface</a:t>
            </a:r>
            <a:r>
              <a:rPr lang="de-DE" sz="1600" dirty="0" smtClean="0"/>
              <a:t> </a:t>
            </a:r>
            <a:r>
              <a:rPr lang="en-US" sz="1600" dirty="0" err="1" smtClean="0"/>
              <a:t>CTiglCADExporter</a:t>
            </a:r>
            <a:endParaRPr lang="en-US" sz="1600" dirty="0"/>
          </a:p>
          <a:p>
            <a:endParaRPr lang="de-DE" sz="1600" dirty="0" smtClean="0"/>
          </a:p>
          <a:p>
            <a:r>
              <a:rPr lang="de-DE" sz="1600" dirty="0" smtClean="0"/>
              <a:t>The </a:t>
            </a:r>
            <a:r>
              <a:rPr lang="de-DE" sz="1600" dirty="0" err="1" smtClean="0"/>
              <a:t>most</a:t>
            </a:r>
            <a:r>
              <a:rPr lang="de-DE" sz="1600" dirty="0" smtClean="0"/>
              <a:t> </a:t>
            </a:r>
            <a:r>
              <a:rPr lang="de-DE" sz="1600" dirty="0" err="1" smtClean="0"/>
              <a:t>important</a:t>
            </a:r>
            <a:r>
              <a:rPr lang="de-DE" sz="1600" dirty="0" smtClean="0"/>
              <a:t> </a:t>
            </a:r>
            <a:r>
              <a:rPr lang="de-DE" sz="1600" dirty="0" err="1" smtClean="0"/>
              <a:t>methods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36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19043"/>
              </p:ext>
            </p:extLst>
          </p:nvPr>
        </p:nvGraphicFramePr>
        <p:xfrm>
          <a:off x="1633091" y="2812162"/>
          <a:ext cx="9321642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697"/>
                <a:gridCol w="48259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Method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Description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add_shape</a:t>
                      </a:r>
                      <a:r>
                        <a:rPr lang="en-US" sz="1600" noProof="0" dirty="0" smtClean="0"/>
                        <a:t>(</a:t>
                      </a:r>
                      <a:r>
                        <a:rPr lang="en-US" sz="1600" noProof="0" dirty="0" err="1" smtClean="0"/>
                        <a:t>named_</a:t>
                      </a:r>
                      <a:r>
                        <a:rPr lang="en-US" sz="160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r>
                        <a:rPr lang="en-US" sz="1600" noProof="0" dirty="0" smtClean="0"/>
                        <a:t>,</a:t>
                      </a:r>
                      <a:r>
                        <a:rPr lang="en-US" sz="16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options)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Adds a (named)</a:t>
                      </a:r>
                      <a:r>
                        <a:rPr lang="en-US" sz="1600" baseline="0" noProof="0" dirty="0" smtClean="0"/>
                        <a:t> shape to the file. Options are exporter specific, e.g. IGES level, triangulation accuracy …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err="1" smtClean="0"/>
                        <a:t>add_configuration</a:t>
                      </a:r>
                      <a:r>
                        <a:rPr lang="en-US" sz="1600" noProof="0" dirty="0" smtClean="0"/>
                        <a:t>(</a:t>
                      </a:r>
                      <a:r>
                        <a:rPr lang="en-US" sz="1600" noProof="0" dirty="0" err="1" smtClean="0"/>
                        <a:t>aircraft_config</a:t>
                      </a:r>
                      <a:r>
                        <a:rPr lang="en-US" sz="1600" noProof="0" dirty="0" smtClean="0"/>
                        <a:t>,</a:t>
                      </a:r>
                      <a:r>
                        <a:rPr lang="en-US" sz="1600" baseline="0" noProof="0" dirty="0" smtClean="0"/>
                        <a:t> options)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Adds</a:t>
                      </a:r>
                      <a:r>
                        <a:rPr lang="en-US" sz="1600" baseline="0" noProof="0" dirty="0" smtClean="0"/>
                        <a:t> the whole aircraft to the exporter</a:t>
                      </a:r>
                      <a:endParaRPr lang="en-US" sz="1600" noProof="0" dirty="0"/>
                    </a:p>
                  </a:txBody>
                  <a:tcPr/>
                </a:tc>
              </a:tr>
              <a:tr h="4073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err="1" smtClean="0"/>
                        <a:t>add_fused_configuration</a:t>
                      </a:r>
                      <a:r>
                        <a:rPr lang="en-US" sz="1600" noProof="0" dirty="0" smtClean="0"/>
                        <a:t>(</a:t>
                      </a:r>
                      <a:r>
                        <a:rPr lang="en-US" sz="1600" noProof="0" dirty="0" err="1" smtClean="0"/>
                        <a:t>aircraft_config</a:t>
                      </a:r>
                      <a:r>
                        <a:rPr lang="en-US" sz="1600" noProof="0" dirty="0" smtClean="0"/>
                        <a:t>,</a:t>
                      </a:r>
                      <a:r>
                        <a:rPr lang="en-US" sz="1600" baseline="0" noProof="0" dirty="0" smtClean="0"/>
                        <a:t> options)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Adds</a:t>
                      </a:r>
                      <a:r>
                        <a:rPr lang="en-US" sz="1600" baseline="0" noProof="0" dirty="0" smtClean="0"/>
                        <a:t> the fused aircraft to the exporter by trimming all surfaces first.</a:t>
                      </a:r>
                      <a:endParaRPr lang="en-US" sz="16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write(filename)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Writes the geometries to the specified</a:t>
                      </a:r>
                      <a:r>
                        <a:rPr lang="en-US" sz="1600" baseline="0" noProof="0" dirty="0" smtClean="0"/>
                        <a:t> file.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supported_file_type</a:t>
                      </a:r>
                      <a:r>
                        <a:rPr lang="en-US" sz="16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Returns semicolon</a:t>
                      </a:r>
                      <a:r>
                        <a:rPr lang="en-US" sz="1600" baseline="0" noProof="0" dirty="0" smtClean="0"/>
                        <a:t> separated list of supported file extensions, like “</a:t>
                      </a:r>
                      <a:r>
                        <a:rPr lang="en-US" sz="1600" baseline="0" noProof="0" dirty="0" err="1" smtClean="0"/>
                        <a:t>igs;iges</a:t>
                      </a:r>
                      <a:r>
                        <a:rPr lang="en-US" sz="1600" baseline="0" noProof="0" dirty="0" smtClean="0"/>
                        <a:t>”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3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96987" y="2018209"/>
            <a:ext cx="10729192" cy="1323439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tigl3.export </a:t>
            </a:r>
            <a:r>
              <a:rPr lang="de-DE" dirty="0" err="1" smtClean="0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Example</a:t>
            </a:r>
            <a:r>
              <a:rPr lang="de-DE" b="0" dirty="0" smtClean="0"/>
              <a:t>: Basic IGES Export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600" dirty="0"/>
              <a:t>Write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wing</a:t>
            </a:r>
            <a:r>
              <a:rPr lang="de-DE" sz="1600" dirty="0"/>
              <a:t> + </a:t>
            </a:r>
            <a:r>
              <a:rPr lang="de-DE" sz="1600" dirty="0" err="1"/>
              <a:t>fuselage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test.iges</a:t>
            </a:r>
            <a:r>
              <a:rPr lang="de-DE" sz="1600" dirty="0"/>
              <a:t>:</a:t>
            </a:r>
            <a:endParaRPr lang="en-US" sz="1600" dirty="0"/>
          </a:p>
          <a:p>
            <a:pPr marL="896400" lvl="2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tigl3.exports</a:t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 = tigl3.exports.create_exporter(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igs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wing.get_mirrored_loft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fuselage.get_loft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exporter.write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test.igs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  <p:pic>
        <p:nvPicPr>
          <p:cNvPr id="9218" name="Picture 2" descr="C:\Users\sigg_ma\Pictures\expor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31" y="3861842"/>
            <a:ext cx="3327697" cy="20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6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96987" y="2565698"/>
            <a:ext cx="10729192" cy="1323439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tigl3.export </a:t>
            </a:r>
            <a:r>
              <a:rPr lang="de-DE" dirty="0" err="1"/>
              <a:t>module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/>
              <a:t>Example</a:t>
            </a:r>
            <a:r>
              <a:rPr lang="de-DE" b="0" dirty="0"/>
              <a:t>: </a:t>
            </a:r>
            <a:r>
              <a:rPr lang="de-DE" b="0" dirty="0" smtClean="0"/>
              <a:t>IGES Export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layers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The  IGES file format supports layers that are used e.g. by mesh generators</a:t>
            </a:r>
          </a:p>
          <a:p>
            <a:endParaRPr lang="en-US" sz="1600" dirty="0" smtClean="0"/>
          </a:p>
          <a:p>
            <a:r>
              <a:rPr lang="en-US" sz="1600" dirty="0" smtClean="0"/>
              <a:t>Write fuselage and wing to separate layers 1111 and 2222:</a:t>
            </a:r>
          </a:p>
          <a:p>
            <a:endParaRPr lang="de-DE" dirty="0"/>
          </a:p>
          <a:p>
            <a:pPr marL="896400" lvl="2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tigl3.exports</a:t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 = tigl3.exports.create_exporter(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igs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fuselage.get_loft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tigl3.exports.IgesShapeOptions(1111))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wing.get_loft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tigl3.exports.IgesShapeOptions(2222))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exporter.write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test_layers.igs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pic>
        <p:nvPicPr>
          <p:cNvPr id="10242" name="Picture 2" descr="C:\Users\sigg_ma\Pictures\iges-lay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31" y="3933850"/>
            <a:ext cx="2952328" cy="193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129035" y="4149874"/>
            <a:ext cx="5514330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S0000001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,,31HOpen CASCADE IGES processor 6.8,13HFilename.iges,                  G0000001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16HOpen CASCADE 6.8,31HOpen CASCADE IGES processor 6.8,32,308,15,308,15,G0000002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,1.,2,2HMM,1,0.01,15H20180910.100150,0.000195405,2000.322906,4HTiGL,    G0000003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33HGerman Aerospace Center (DLR), SC,11,0,15H20180910.100150,;          G0000004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514       1       0       0    1111       0       0       000010000D0000001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514       0       0       1       1                      F1        D0000002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510       2       0       0    1111       0       0       000010000D0000003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510       0       0       1       1                F1              D0000004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</a:p>
          <a:p>
            <a:r>
              <a:rPr lang="de-DE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l-PL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514      </a:t>
            </a:r>
            <a: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  <a:t>90       0       0    2222       0       0       000010000D0000079</a:t>
            </a:r>
            <a:b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l-PL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514       </a:t>
            </a:r>
            <a: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0       1       1                      W1        D0000080</a:t>
            </a:r>
            <a:b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l-PL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510      </a:t>
            </a:r>
            <a: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  <a:t>91       0       0    2222       0       0       000010000D0000081</a:t>
            </a:r>
            <a:b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l-PL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510       </a:t>
            </a:r>
            <a: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0       1       1                Bottom          D0000082</a:t>
            </a:r>
            <a:b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l-PL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128      </a:t>
            </a:r>
            <a:r>
              <a:rPr lang="pl-PL" sz="900" dirty="0">
                <a:latin typeface="Courier New" panose="02070309020205020404" pitchFamily="49" charset="0"/>
                <a:cs typeface="Courier New" panose="02070309020205020404" pitchFamily="49" charset="0"/>
              </a:rPr>
              <a:t>92       0       0       0       0       0       000010000D0000083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4241" y="4754513"/>
            <a:ext cx="576064" cy="54396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414241" y="5579232"/>
            <a:ext cx="576064" cy="54396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129035" y="3319685"/>
            <a:ext cx="10297144" cy="230832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tigl3.export module</a:t>
            </a:r>
            <a:br>
              <a:rPr lang="en-US" dirty="0" smtClean="0"/>
            </a:br>
            <a:r>
              <a:rPr lang="en-US" b="0" dirty="0" smtClean="0"/>
              <a:t>Example: IGES Export of whole aircraft with custom settings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796163" cy="4338000"/>
          </a:xfrm>
        </p:spPr>
        <p:txBody>
          <a:bodyPr/>
          <a:lstStyle/>
          <a:p>
            <a:r>
              <a:rPr lang="en-US" sz="1600" dirty="0" smtClean="0"/>
              <a:t>Now lets export the whole aircraft.</a:t>
            </a:r>
          </a:p>
          <a:p>
            <a:endParaRPr lang="en-US" sz="1600" dirty="0" smtClean="0"/>
          </a:p>
          <a:p>
            <a:r>
              <a:rPr lang="en-US" sz="1600" dirty="0" smtClean="0"/>
              <a:t>Lets tweak the default settings:</a:t>
            </a:r>
          </a:p>
          <a:p>
            <a:pPr lvl="1"/>
            <a:r>
              <a:rPr lang="en-US" sz="1600" dirty="0" smtClean="0"/>
              <a:t>By default, the IGES export includes the far field and produces does not include symmetries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Lets change this</a:t>
            </a:r>
          </a:p>
          <a:p>
            <a:pPr lvl="1"/>
            <a:endParaRPr lang="en-US" dirty="0" smtClean="0"/>
          </a:p>
          <a:p>
            <a:pPr marL="896400" lvl="2" indent="0"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tigl3.exports</a:t>
            </a:r>
          </a:p>
          <a:p>
            <a:pPr marL="896400" lvl="2" indent="0">
              <a:buNone/>
            </a:pPr>
            <a:r>
              <a:rPr lang="en-US" sz="1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the current IGES settings and modify them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iges_config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tigl3.exports.get_export_config(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igs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iges_config.set_include_farfield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iges_config.set_apply_symmetries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96400" lvl="2" indent="0">
              <a:buNone/>
            </a:pP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the exporter with the new settings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 = tigl3.exports.create_exporter(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igs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iges_config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exporter.add_configuration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exporter.write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test.igs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530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129035" y="4087391"/>
            <a:ext cx="10297144" cy="83099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de-DE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tigl3.import_export_helper </a:t>
            </a:r>
            <a:r>
              <a:rPr lang="de-DE" dirty="0" err="1" smtClean="0"/>
              <a:t>module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Convenience </a:t>
            </a:r>
            <a:r>
              <a:rPr lang="de-DE" b="0" dirty="0" err="1" smtClean="0"/>
              <a:t>layer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10652147" cy="4338000"/>
          </a:xfrm>
        </p:spPr>
        <p:txBody>
          <a:bodyPr/>
          <a:lstStyle/>
          <a:p>
            <a:r>
              <a:rPr lang="en-US" sz="1600" dirty="0" smtClean="0"/>
              <a:t>Wrap the exporters in simple to use functions</a:t>
            </a:r>
          </a:p>
          <a:p>
            <a:endParaRPr lang="en-US" sz="1600" dirty="0" smtClean="0"/>
          </a:p>
          <a:p>
            <a:r>
              <a:rPr lang="en-US" sz="1600" dirty="0" smtClean="0"/>
              <a:t>Currently only one function: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export_shapes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(shapes, filename, deflection=0.001)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smtClean="0"/>
              <a:t>Automatically determines exporter according to file extension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 smtClean="0"/>
              <a:t>Can also </a:t>
            </a:r>
            <a:r>
              <a:rPr lang="de-DE" sz="1600" dirty="0" err="1" smtClean="0"/>
              <a:t>use</a:t>
            </a:r>
            <a:r>
              <a:rPr lang="de-DE" sz="1600" dirty="0" smtClean="0"/>
              <a:t> </a:t>
            </a:r>
            <a:r>
              <a:rPr lang="de-DE" sz="1600" dirty="0" err="1" smtClean="0"/>
              <a:t>OCC.TopoDS.TopoDS_Shapes</a:t>
            </a:r>
            <a:endParaRPr lang="en-US" sz="1600" dirty="0" smtClean="0"/>
          </a:p>
          <a:p>
            <a:endParaRPr lang="en-US" sz="1600" dirty="0" smtClean="0"/>
          </a:p>
          <a:p>
            <a:pPr lvl="1"/>
            <a:r>
              <a:rPr lang="en-US" sz="1600" dirty="0" smtClean="0"/>
              <a:t>Example: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pPr marL="896400" lvl="2" indent="0"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tigl3.import_export_helper 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export_shapes</a:t>
            </a: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400" lvl="2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export_shapes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a_named_shape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a_topods_shape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mystepfile.stp</a:t>
            </a:r>
            <a:r>
              <a:rPr lang="en-US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58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Practical</a:t>
            </a:r>
            <a:r>
              <a:rPr lang="de-DE" dirty="0" smtClean="0"/>
              <a:t> Session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Now it‘s your turn</a:t>
            </a:r>
          </a:p>
          <a:p>
            <a:endParaRPr lang="en-US" sz="1600" dirty="0" smtClean="0"/>
          </a:p>
          <a:p>
            <a:r>
              <a:rPr lang="en-US" sz="1600" dirty="0" smtClean="0"/>
              <a:t>Goal: Get to know the new API. Look around. Play around.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Possible Tasks: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Install tigl3 via </a:t>
            </a:r>
            <a:r>
              <a:rPr lang="en-US" sz="1400" dirty="0" err="1" smtClean="0"/>
              <a:t>conda</a:t>
            </a:r>
            <a:r>
              <a:rPr lang="en-US" sz="1400" dirty="0" smtClean="0"/>
              <a:t> if not yet done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Open exercise 1 from course material inside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Load an aircraft configuration with TiXI and TiGL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Access the first wing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Check, which methods the </a:t>
            </a:r>
            <a:r>
              <a:rPr lang="en-US" sz="1400" dirty="0" err="1" smtClean="0"/>
              <a:t>CCPACSWing</a:t>
            </a:r>
            <a:r>
              <a:rPr lang="en-US" sz="1400" dirty="0" smtClean="0"/>
              <a:t> class offers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Print the wing UID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Get the shape of the wing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Display all face names of the wing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Rename the trailing edge of the wing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Create named shape with a box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Export wing and box to an IGES file with separate layers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Drop exported *.</a:t>
            </a:r>
            <a:r>
              <a:rPr lang="en-US" sz="1400" dirty="0" err="1" smtClean="0"/>
              <a:t>igs</a:t>
            </a:r>
            <a:r>
              <a:rPr lang="en-US" sz="1400" dirty="0" smtClean="0"/>
              <a:t> file into TiGL Viewer to check.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sz="1400" dirty="0" smtClean="0"/>
              <a:t>Open IGES file in text editor. What is in there?</a:t>
            </a:r>
          </a:p>
          <a:p>
            <a:pPr lvl="1"/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Python API: Basics &gt; Martin Siggel  • 1. TiGL Workshop &gt; 11.09.2018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12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42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5" y="1485578"/>
            <a:ext cx="7468717" cy="449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4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43</a:t>
            </a:fld>
            <a:endParaRPr lang="en-GB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777107" y="2349674"/>
            <a:ext cx="8491907" cy="2270642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8080"/>
                </a:solidFill>
                <a:latin typeface="Consolas"/>
              </a:rPr>
              <a:t>&lt;?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xml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version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encoding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"UTF-8"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?&gt;</a:t>
            </a:r>
          </a:p>
          <a:p>
            <a:pPr marL="0" indent="0">
              <a:buNone/>
            </a:pP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xsd:schema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xmlns:xsd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"http://www.w3.org/2001/XMLSchema" </a:t>
            </a:r>
          </a:p>
          <a:p>
            <a:pPr marL="0" indent="0">
              <a:buNone/>
            </a:pPr>
            <a:r>
              <a:rPr lang="de-DE" dirty="0">
                <a:latin typeface="Consolas"/>
              </a:rPr>
              <a:t>       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targetNamespace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"http://www.w3.org/example_schema_v1" </a:t>
            </a:r>
          </a:p>
          <a:p>
            <a:pPr marL="0" indent="0">
              <a:buNone/>
            </a:pPr>
            <a:r>
              <a:rPr lang="de-DE" dirty="0">
                <a:latin typeface="Consolas"/>
              </a:rPr>
              <a:t>       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xmlns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"http://www.w3.org/example_schema_v1" </a:t>
            </a:r>
          </a:p>
          <a:p>
            <a:pPr marL="0" indent="0">
              <a:buNone/>
            </a:pPr>
            <a:r>
              <a:rPr lang="de-DE" dirty="0">
                <a:latin typeface="Consolas"/>
              </a:rPr>
              <a:t>       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elementFormDefault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err="1">
                <a:solidFill>
                  <a:srgbClr val="2A00FF"/>
                </a:solidFill>
                <a:latin typeface="Consolas"/>
              </a:rPr>
              <a:t>qualified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pPr marL="0" indent="0">
              <a:buNone/>
            </a:pP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xsd:schema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12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44</a:t>
            </a:fld>
            <a:endParaRPr lang="en-GB" noProof="0" dirty="0"/>
          </a:p>
        </p:txBody>
      </p:sp>
      <p:pic>
        <p:nvPicPr>
          <p:cNvPr id="10" name="Picture 4" descr="D:\CPACS\Workshop_TUBS\schem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1197545"/>
            <a:ext cx="8496944" cy="4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45</a:t>
            </a:fld>
            <a:endParaRPr lang="en-GB" noProof="0" dirty="0"/>
          </a:p>
        </p:txBody>
      </p:sp>
      <p:pic>
        <p:nvPicPr>
          <p:cNvPr id="3076" name="Picture 4" descr="D:\CPACS\Workshop_TUBS\schem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1197545"/>
            <a:ext cx="8496944" cy="4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073251" y="1205980"/>
            <a:ext cx="1296143" cy="432048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xsd:all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5140988" y="1197026"/>
            <a:ext cx="203671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xsd:sequence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  <p:sp>
        <p:nvSpPr>
          <p:cNvPr id="8" name="Rechteck 7"/>
          <p:cNvSpPr/>
          <p:nvPr/>
        </p:nvSpPr>
        <p:spPr>
          <a:xfrm>
            <a:off x="4441403" y="1940096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minOccurs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"0"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>
          <a:xfrm>
            <a:off x="4297387" y="4267992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minOccurs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"0"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392131" y="2205658"/>
            <a:ext cx="1968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maxOccurs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sz="1200" i="1" dirty="0" err="1">
                <a:solidFill>
                  <a:srgbClr val="2A00FF"/>
                </a:solidFill>
                <a:latin typeface="Consolas"/>
              </a:rPr>
              <a:t>unbounded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14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CPACS\Workshop_TUBS\schema1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37" y="1197026"/>
            <a:ext cx="8781582" cy="5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46</a:t>
            </a:fld>
            <a:endParaRPr lang="en-GB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073251" y="1205980"/>
            <a:ext cx="1296143" cy="432048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xsd:all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5140988" y="1197026"/>
            <a:ext cx="203671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xsd:sequence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  <p:sp>
        <p:nvSpPr>
          <p:cNvPr id="9" name="Textplatzhalter 2"/>
          <p:cNvSpPr txBox="1">
            <a:spLocks/>
          </p:cNvSpPr>
          <p:nvPr/>
        </p:nvSpPr>
        <p:spPr bwMode="auto">
          <a:xfrm>
            <a:off x="6817667" y="3357786"/>
            <a:ext cx="203671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 smtClean="0">
                <a:solidFill>
                  <a:srgbClr val="3F7F7F"/>
                </a:solidFill>
                <a:latin typeface="Consolas"/>
              </a:rPr>
              <a:t>xsd:choice</a:t>
            </a:r>
            <a:r>
              <a:rPr lang="de-DE" dirty="0" smtClean="0">
                <a:solidFill>
                  <a:srgbClr val="008080"/>
                </a:solidFill>
                <a:latin typeface="Consolas"/>
              </a:rPr>
              <a:t>&gt;</a:t>
            </a:r>
            <a:endParaRPr lang="en-US" dirty="0" smtClean="0"/>
          </a:p>
        </p:txBody>
      </p:sp>
      <p:sp>
        <p:nvSpPr>
          <p:cNvPr id="8" name="Rechteck 7"/>
          <p:cNvSpPr/>
          <p:nvPr/>
        </p:nvSpPr>
        <p:spPr>
          <a:xfrm>
            <a:off x="4242574" y="1960477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minOccurs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"0"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4225513" y="4149874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minOccurs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"0"</a:t>
            </a:r>
            <a:endParaRPr lang="de-DE" sz="1200" dirty="0"/>
          </a:p>
        </p:txBody>
      </p:sp>
      <p:sp>
        <p:nvSpPr>
          <p:cNvPr id="11" name="Rechteck 10"/>
          <p:cNvSpPr/>
          <p:nvPr/>
        </p:nvSpPr>
        <p:spPr>
          <a:xfrm>
            <a:off x="6193302" y="2078596"/>
            <a:ext cx="1968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7F007F"/>
                </a:solidFill>
                <a:latin typeface="Consolas"/>
              </a:rPr>
              <a:t>maxOccurs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sz="1200" i="1" dirty="0" err="1">
                <a:solidFill>
                  <a:srgbClr val="2A00FF"/>
                </a:solidFill>
                <a:latin typeface="Consolas"/>
              </a:rPr>
              <a:t>unbounded</a:t>
            </a:r>
            <a:r>
              <a:rPr lang="de-DE" sz="1200" i="1" dirty="0">
                <a:solidFill>
                  <a:srgbClr val="2A00FF"/>
                </a:solidFill>
                <a:latin typeface="Consolas"/>
              </a:rPr>
              <a:t>"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8786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47</a:t>
            </a:fld>
            <a:endParaRPr lang="en-GB" noProof="0" dirty="0"/>
          </a:p>
        </p:txBody>
      </p:sp>
      <p:pic>
        <p:nvPicPr>
          <p:cNvPr id="4100" name="Picture 4" descr="D:\CPACS\Workshop_TUBS\schem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9" y="1103589"/>
            <a:ext cx="4752528" cy="57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5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CPACS &gt; Erwin </a:t>
            </a:r>
            <a:r>
              <a:rPr lang="en-US" noProof="0" dirty="0" err="1" smtClean="0"/>
              <a:t>Moerland</a:t>
            </a:r>
            <a:r>
              <a:rPr lang="en-US" dirty="0"/>
              <a:t> </a:t>
            </a:r>
            <a:r>
              <a:rPr lang="en-US" noProof="0" dirty="0" smtClean="0"/>
              <a:t>• Web conference &gt; </a:t>
            </a:r>
            <a:r>
              <a:rPr lang="en-US" dirty="0" smtClean="0"/>
              <a:t>xx</a:t>
            </a:r>
            <a:r>
              <a:rPr lang="en-US" noProof="0" dirty="0" smtClean="0"/>
              <a:t>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process 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interfaces 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process information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  <a:endParaRPr lang="en-US" sz="1400" u="sng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b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72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CPACS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parametric</a:t>
            </a:r>
            <a:r>
              <a:rPr lang="de-DE" dirty="0" smtClean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Optimization</a:t>
            </a: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Sensitivity</a:t>
            </a:r>
            <a:endParaRPr lang="en-US" sz="900" b="1" kern="0" dirty="0" smtClean="0">
              <a:solidFill>
                <a:prstClr val="white"/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 rot="16200000">
            <a:off x="1524612" y="3050636"/>
            <a:ext cx="1927798" cy="2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rPr>
              <a:t>Iteration </a:t>
            </a:r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Meta-Model</a:t>
            </a:r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Datenbank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MDA System</a:t>
            </a: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Requirements</a:t>
            </a: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Parameter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5" name="Line 12"/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uppieren 8"/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83" name="Gruppieren 6"/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4" name="Rectangle 64"/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2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5" name="Rectangle 65"/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n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6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7" name="Line 68"/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 1</a:t>
                </a:r>
              </a:p>
            </p:txBody>
          </p:sp>
          <p:sp>
            <p:nvSpPr>
              <p:cNvPr id="89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</p:grpSp>
      </p:grp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Design Optimization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Assessment</a:t>
            </a: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 smtClean="0">
              <a:solidFill>
                <a:prstClr val="black"/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grpSp>
        <p:nvGrpSpPr>
          <p:cNvPr id="93" name="Gruppieren 2"/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4" name="Line 9"/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102" name="Gruppieren 7"/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6" name="Scale txt"/>
              <p:cNvSpPr txBox="1">
                <a:spLocks/>
              </p:cNvSpPr>
              <p:nvPr/>
            </p:nvSpPr>
            <p:spPr>
              <a:xfrm>
                <a:off x="4761361" y="1770842"/>
                <a:ext cx="25880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 Modelling</a:t>
                </a:r>
              </a:p>
            </p:txBody>
          </p:sp>
          <p:sp>
            <p:nvSpPr>
              <p:cNvPr id="107" name="Rectangle 6"/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Loads</a:t>
                </a:r>
              </a:p>
            </p:txBody>
          </p:sp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Aerodynamics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Structure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</p:grpSp>
        <p:pic>
          <p:nvPicPr>
            <p:cNvPr id="103" name="Picture 24" descr="test081500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3" descr="AVLloads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2" descr="ESEL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5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Fidelity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Euler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3D Panel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Lifting_Line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" name="Fig Fidelity"/>
          <p:cNvGrpSpPr/>
          <p:nvPr/>
        </p:nvGrpSpPr>
        <p:grpSpPr>
          <a:xfrm>
            <a:off x="9596674" y="1814358"/>
            <a:ext cx="1830698" cy="3343628"/>
            <a:chOff x="8490767" y="2148253"/>
            <a:chExt cx="1196023" cy="2471242"/>
          </a:xfrm>
        </p:grpSpPr>
        <p:pic>
          <p:nvPicPr>
            <p:cNvPr id="114" name="Picture 3" descr="VSAmo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5600"/>
            <a:stretch>
              <a:fillRect/>
            </a:stretch>
          </p:blipFill>
          <p:spPr bwMode="auto">
            <a:xfrm>
              <a:off x="8490767" y="2908482"/>
              <a:ext cx="1181393" cy="97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2" descr="LILImob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8" t="2667" r="703" b="6918"/>
            <a:stretch>
              <a:fillRect/>
            </a:stretch>
          </p:blipFill>
          <p:spPr bwMode="auto">
            <a:xfrm>
              <a:off x="8490767" y="2148253"/>
              <a:ext cx="1196023" cy="97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 descr="EDGEmob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8267"/>
            <a:stretch>
              <a:fillRect/>
            </a:stretch>
          </p:blipFill>
          <p:spPr bwMode="auto">
            <a:xfrm>
              <a:off x="8490768" y="3668711"/>
              <a:ext cx="1181393" cy="9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88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2787</Words>
  <Application>Microsoft Office PowerPoint</Application>
  <PresentationFormat>Benutzerdefiniert</PresentationFormat>
  <Paragraphs>746</Paragraphs>
  <Slides>47</Slides>
  <Notes>26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48" baseType="lpstr">
      <vt:lpstr>DLR-Präsentation 16:9 Englisch</vt:lpstr>
      <vt:lpstr>Introduction to CPACS</vt:lpstr>
      <vt:lpstr>Agenda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Using CPACS for parametric design</vt:lpstr>
      <vt:lpstr>Using CPACS for parametric design</vt:lpstr>
      <vt:lpstr>Using CPACS for parametric design</vt:lpstr>
      <vt:lpstr>CPACS</vt:lpstr>
      <vt:lpstr>CPACS</vt:lpstr>
      <vt:lpstr>CPACS eco-system documentation, support, development</vt:lpstr>
      <vt:lpstr>CPACS example file</vt:lpstr>
      <vt:lpstr>CPACS example file</vt:lpstr>
      <vt:lpstr>TiXI</vt:lpstr>
      <vt:lpstr>Python API: Basics</vt:lpstr>
      <vt:lpstr>Outline</vt:lpstr>
      <vt:lpstr>Motivation The old “high-level” API </vt:lpstr>
      <vt:lpstr>Motivation An example</vt:lpstr>
      <vt:lpstr>The Low-Level Python API</vt:lpstr>
      <vt:lpstr>Installation Conda</vt:lpstr>
      <vt:lpstr>Installation Conda</vt:lpstr>
      <vt:lpstr>Getting started</vt:lpstr>
      <vt:lpstr>Design philosophy</vt:lpstr>
      <vt:lpstr>Architecture </vt:lpstr>
      <vt:lpstr>Internal Structure </vt:lpstr>
      <vt:lpstr>The tigl3.configuration module CPACS tree traversal</vt:lpstr>
      <vt:lpstr>The tigl3.configuration module CPACS tree traversal</vt:lpstr>
      <vt:lpstr>The tigl3.configuration module UID Manager</vt:lpstr>
      <vt:lpstr>The tigl3.configuration module Geometric components</vt:lpstr>
      <vt:lpstr>Named Shapes Shapes with metadata</vt:lpstr>
      <vt:lpstr>Named Shapes Shapes with metadata</vt:lpstr>
      <vt:lpstr>Named Shapes Creation and modification</vt:lpstr>
      <vt:lpstr>The tigl3.export module</vt:lpstr>
      <vt:lpstr>The tigl3.export module CTiglCadExporter Interface</vt:lpstr>
      <vt:lpstr>The tigl3.export module Example: Basic IGES Export</vt:lpstr>
      <vt:lpstr>The tigl3.export module Example: IGES Export with layers</vt:lpstr>
      <vt:lpstr>The tigl3.export module Example: IGES Export of whole aircraft with custom settings</vt:lpstr>
      <vt:lpstr>The tigl3.import_export_helper module Convenience layer</vt:lpstr>
      <vt:lpstr>Practical Session</vt:lpstr>
      <vt:lpstr>Fundamentals of data modeling with xml</vt:lpstr>
      <vt:lpstr>Fundamentals of data modeling with xml</vt:lpstr>
      <vt:lpstr>Fundamentals of data modeling with xml</vt:lpstr>
      <vt:lpstr>Fundamentals of data modeling with xml</vt:lpstr>
      <vt:lpstr>Fundamentals of data modeling with xml</vt:lpstr>
      <vt:lpstr>Fundamentals of data modeling with xml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Alder, Marko</dc:creator>
  <cp:lastModifiedBy>Alder, Marko</cp:lastModifiedBy>
  <cp:revision>112</cp:revision>
  <dcterms:created xsi:type="dcterms:W3CDTF">2012-06-19T06:51:55Z</dcterms:created>
  <dcterms:modified xsi:type="dcterms:W3CDTF">2019-10-28T20:13:05Z</dcterms:modified>
</cp:coreProperties>
</file>